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Lst>
  <p:notesMasterIdLst>
    <p:notesMasterId r:id="rId33"/>
  </p:notesMasterIdLst>
  <p:handoutMasterIdLst>
    <p:handoutMasterId r:id="rId34"/>
  </p:handoutMasterIdLst>
  <p:sldIdLst>
    <p:sldId id="903" r:id="rId2"/>
    <p:sldId id="1001" r:id="rId3"/>
    <p:sldId id="1130" r:id="rId4"/>
    <p:sldId id="1108" r:id="rId5"/>
    <p:sldId id="1109" r:id="rId6"/>
    <p:sldId id="1110" r:id="rId7"/>
    <p:sldId id="1111" r:id="rId8"/>
    <p:sldId id="1112" r:id="rId9"/>
    <p:sldId id="1098" r:id="rId10"/>
    <p:sldId id="1099" r:id="rId11"/>
    <p:sldId id="1127" r:id="rId12"/>
    <p:sldId id="1096" r:id="rId13"/>
    <p:sldId id="1076" r:id="rId14"/>
    <p:sldId id="1114" r:id="rId15"/>
    <p:sldId id="1115" r:id="rId16"/>
    <p:sldId id="1116" r:id="rId17"/>
    <p:sldId id="1117" r:id="rId18"/>
    <p:sldId id="1118" r:id="rId19"/>
    <p:sldId id="1120" r:id="rId20"/>
    <p:sldId id="1121" r:id="rId21"/>
    <p:sldId id="1122" r:id="rId22"/>
    <p:sldId id="1123" r:id="rId23"/>
    <p:sldId id="1125" r:id="rId24"/>
    <p:sldId id="1126" r:id="rId25"/>
    <p:sldId id="1107" r:id="rId26"/>
    <p:sldId id="1128" r:id="rId27"/>
    <p:sldId id="1129" r:id="rId28"/>
    <p:sldId id="1097" r:id="rId29"/>
    <p:sldId id="1100" r:id="rId30"/>
    <p:sldId id="1101" r:id="rId31"/>
    <p:sldId id="1106" r:id="rId32"/>
  </p:sldIdLst>
  <p:sldSz cx="9144000" cy="6858000" type="screen4x3"/>
  <p:notesSz cx="6797675" cy="9926638"/>
  <p:embeddedFontLst>
    <p:embeddedFont>
      <p:font typeface="Helvetica" pitchFamily="34" charset="0"/>
      <p:regular r:id="rId35"/>
      <p:bold r:id="rId36"/>
      <p:italic r:id="rId37"/>
      <p:boldItalic r:id="rId38"/>
    </p:embeddedFont>
  </p:embeddedFontLst>
  <p:defaultTextStyle>
    <a:defPPr>
      <a:defRPr lang="en-GB"/>
    </a:defPPr>
    <a:lvl1pPr algn="l" rtl="0" eaLnBrk="0" fontAlgn="base" hangingPunct="0">
      <a:spcBef>
        <a:spcPct val="0"/>
      </a:spcBef>
      <a:spcAft>
        <a:spcPct val="0"/>
      </a:spcAft>
      <a:defRPr sz="1000" b="1" kern="1200">
        <a:solidFill>
          <a:schemeClr val="tx1"/>
        </a:solidFill>
        <a:latin typeface="Helvetica" pitchFamily="34" charset="0"/>
        <a:ea typeface="+mn-ea"/>
        <a:cs typeface="+mn-cs"/>
      </a:defRPr>
    </a:lvl1pPr>
    <a:lvl2pPr marL="457200" algn="l" rtl="0" eaLnBrk="0" fontAlgn="base" hangingPunct="0">
      <a:spcBef>
        <a:spcPct val="0"/>
      </a:spcBef>
      <a:spcAft>
        <a:spcPct val="0"/>
      </a:spcAft>
      <a:defRPr sz="1000" b="1" kern="1200">
        <a:solidFill>
          <a:schemeClr val="tx1"/>
        </a:solidFill>
        <a:latin typeface="Helvetica" pitchFamily="34" charset="0"/>
        <a:ea typeface="+mn-ea"/>
        <a:cs typeface="+mn-cs"/>
      </a:defRPr>
    </a:lvl2pPr>
    <a:lvl3pPr marL="914400" algn="l" rtl="0" eaLnBrk="0" fontAlgn="base" hangingPunct="0">
      <a:spcBef>
        <a:spcPct val="0"/>
      </a:spcBef>
      <a:spcAft>
        <a:spcPct val="0"/>
      </a:spcAft>
      <a:defRPr sz="1000" b="1" kern="1200">
        <a:solidFill>
          <a:schemeClr val="tx1"/>
        </a:solidFill>
        <a:latin typeface="Helvetica" pitchFamily="34" charset="0"/>
        <a:ea typeface="+mn-ea"/>
        <a:cs typeface="+mn-cs"/>
      </a:defRPr>
    </a:lvl3pPr>
    <a:lvl4pPr marL="1371600" algn="l" rtl="0" eaLnBrk="0" fontAlgn="base" hangingPunct="0">
      <a:spcBef>
        <a:spcPct val="0"/>
      </a:spcBef>
      <a:spcAft>
        <a:spcPct val="0"/>
      </a:spcAft>
      <a:defRPr sz="1000" b="1" kern="1200">
        <a:solidFill>
          <a:schemeClr val="tx1"/>
        </a:solidFill>
        <a:latin typeface="Helvetica" pitchFamily="34" charset="0"/>
        <a:ea typeface="+mn-ea"/>
        <a:cs typeface="+mn-cs"/>
      </a:defRPr>
    </a:lvl4pPr>
    <a:lvl5pPr marL="1828800" algn="l" rtl="0" eaLnBrk="0" fontAlgn="base" hangingPunct="0">
      <a:spcBef>
        <a:spcPct val="0"/>
      </a:spcBef>
      <a:spcAft>
        <a:spcPct val="0"/>
      </a:spcAft>
      <a:defRPr sz="1000" b="1" kern="1200">
        <a:solidFill>
          <a:schemeClr val="tx1"/>
        </a:solidFill>
        <a:latin typeface="Helvetica" pitchFamily="34" charset="0"/>
        <a:ea typeface="+mn-ea"/>
        <a:cs typeface="+mn-cs"/>
      </a:defRPr>
    </a:lvl5pPr>
    <a:lvl6pPr marL="2286000" algn="l" defTabSz="914400" rtl="0" eaLnBrk="1" latinLnBrk="0" hangingPunct="1">
      <a:defRPr sz="1000" b="1" kern="1200">
        <a:solidFill>
          <a:schemeClr val="tx1"/>
        </a:solidFill>
        <a:latin typeface="Helvetica" pitchFamily="34" charset="0"/>
        <a:ea typeface="+mn-ea"/>
        <a:cs typeface="+mn-cs"/>
      </a:defRPr>
    </a:lvl6pPr>
    <a:lvl7pPr marL="2743200" algn="l" defTabSz="914400" rtl="0" eaLnBrk="1" latinLnBrk="0" hangingPunct="1">
      <a:defRPr sz="1000" b="1" kern="1200">
        <a:solidFill>
          <a:schemeClr val="tx1"/>
        </a:solidFill>
        <a:latin typeface="Helvetica" pitchFamily="34" charset="0"/>
        <a:ea typeface="+mn-ea"/>
        <a:cs typeface="+mn-cs"/>
      </a:defRPr>
    </a:lvl7pPr>
    <a:lvl8pPr marL="3200400" algn="l" defTabSz="914400" rtl="0" eaLnBrk="1" latinLnBrk="0" hangingPunct="1">
      <a:defRPr sz="1000" b="1" kern="1200">
        <a:solidFill>
          <a:schemeClr val="tx1"/>
        </a:solidFill>
        <a:latin typeface="Helvetica" pitchFamily="34" charset="0"/>
        <a:ea typeface="+mn-ea"/>
        <a:cs typeface="+mn-cs"/>
      </a:defRPr>
    </a:lvl8pPr>
    <a:lvl9pPr marL="3657600" algn="l" defTabSz="914400" rtl="0" eaLnBrk="1" latinLnBrk="0" hangingPunct="1">
      <a:defRPr sz="1000" b="1" kern="1200">
        <a:solidFill>
          <a:schemeClr val="tx1"/>
        </a:solidFill>
        <a:latin typeface="Helvetic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EE0000"/>
    <a:srgbClr val="FFF5A7"/>
    <a:srgbClr val="CC0000"/>
    <a:srgbClr val="003366"/>
    <a:srgbClr val="003399"/>
    <a:srgbClr val="000066"/>
    <a:srgbClr val="CCFF99"/>
    <a:srgbClr val="CC99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160" autoAdjust="0"/>
    <p:restoredTop sz="96646" autoAdjust="0"/>
  </p:normalViewPr>
  <p:slideViewPr>
    <p:cSldViewPr snapToGrid="0">
      <p:cViewPr>
        <p:scale>
          <a:sx n="125" d="100"/>
          <a:sy n="125" d="100"/>
        </p:scale>
        <p:origin x="-12" y="192"/>
      </p:cViewPr>
      <p:guideLst>
        <p:guide orient="horz" pos="4119"/>
        <p:guide pos="67"/>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5" d="100"/>
        <a:sy n="75" d="100"/>
      </p:scale>
      <p:origin x="0" y="744"/>
    </p:cViewPr>
  </p:sorterViewPr>
  <p:notesViewPr>
    <p:cSldViewPr snapToGrid="0" showGuides="1">
      <p:cViewPr>
        <p:scale>
          <a:sx n="40" d="100"/>
          <a:sy n="40" d="100"/>
        </p:scale>
        <p:origin x="-2982" y="-1224"/>
      </p:cViewPr>
      <p:guideLst>
        <p:guide orient="horz" pos="3127"/>
        <p:guide pos="214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2" y="1"/>
            <a:ext cx="2944549" cy="496253"/>
          </a:xfrm>
          <a:prstGeom prst="rect">
            <a:avLst/>
          </a:prstGeom>
          <a:noFill/>
          <a:ln w="9525">
            <a:noFill/>
            <a:miter lim="800000"/>
            <a:headEnd/>
            <a:tailEnd/>
          </a:ln>
          <a:effectLst/>
        </p:spPr>
        <p:txBody>
          <a:bodyPr vert="horz" wrap="square" lIns="94521" tIns="47259" rIns="94521" bIns="47259" numCol="1" anchor="t" anchorCtr="0" compatLnSpc="1">
            <a:prstTxWarp prst="textNoShape">
              <a:avLst/>
            </a:prstTxWarp>
          </a:bodyPr>
          <a:lstStyle>
            <a:lvl1pPr defTabSz="944513">
              <a:defRPr sz="1200" b="0">
                <a:latin typeface="HelveticaNeue" pitchFamily="2" charset="0"/>
              </a:defRPr>
            </a:lvl1pPr>
          </a:lstStyle>
          <a:p>
            <a:pPr>
              <a:defRPr/>
            </a:pPr>
            <a:endParaRPr lang="en-GB" dirty="0"/>
          </a:p>
        </p:txBody>
      </p:sp>
      <p:sp>
        <p:nvSpPr>
          <p:cNvPr id="38915" name="Rectangle 3"/>
          <p:cNvSpPr>
            <a:spLocks noGrp="1" noChangeArrowheads="1"/>
          </p:cNvSpPr>
          <p:nvPr>
            <p:ph type="dt" sz="quarter" idx="1"/>
          </p:nvPr>
        </p:nvSpPr>
        <p:spPr bwMode="auto">
          <a:xfrm>
            <a:off x="3853131" y="1"/>
            <a:ext cx="2944549" cy="496253"/>
          </a:xfrm>
          <a:prstGeom prst="rect">
            <a:avLst/>
          </a:prstGeom>
          <a:noFill/>
          <a:ln w="9525">
            <a:noFill/>
            <a:miter lim="800000"/>
            <a:headEnd/>
            <a:tailEnd/>
          </a:ln>
          <a:effectLst/>
        </p:spPr>
        <p:txBody>
          <a:bodyPr vert="horz" wrap="square" lIns="94521" tIns="47259" rIns="94521" bIns="47259" numCol="1" anchor="t" anchorCtr="0" compatLnSpc="1">
            <a:prstTxWarp prst="textNoShape">
              <a:avLst/>
            </a:prstTxWarp>
          </a:bodyPr>
          <a:lstStyle>
            <a:lvl1pPr algn="r" defTabSz="944513">
              <a:defRPr sz="1200" b="0">
                <a:latin typeface="HelveticaNeue" pitchFamily="2" charset="0"/>
              </a:defRPr>
            </a:lvl1pPr>
          </a:lstStyle>
          <a:p>
            <a:pPr>
              <a:defRPr/>
            </a:pPr>
            <a:endParaRPr lang="en-GB" dirty="0"/>
          </a:p>
        </p:txBody>
      </p:sp>
      <p:sp>
        <p:nvSpPr>
          <p:cNvPr id="38916" name="Rectangle 4"/>
          <p:cNvSpPr>
            <a:spLocks noGrp="1" noChangeArrowheads="1"/>
          </p:cNvSpPr>
          <p:nvPr>
            <p:ph type="ftr" sz="quarter" idx="2"/>
          </p:nvPr>
        </p:nvSpPr>
        <p:spPr bwMode="auto">
          <a:xfrm>
            <a:off x="2" y="9430389"/>
            <a:ext cx="2944549" cy="496253"/>
          </a:xfrm>
          <a:prstGeom prst="rect">
            <a:avLst/>
          </a:prstGeom>
          <a:noFill/>
          <a:ln w="9525">
            <a:noFill/>
            <a:miter lim="800000"/>
            <a:headEnd/>
            <a:tailEnd/>
          </a:ln>
          <a:effectLst/>
        </p:spPr>
        <p:txBody>
          <a:bodyPr vert="horz" wrap="square" lIns="94521" tIns="47259" rIns="94521" bIns="47259" numCol="1" anchor="b" anchorCtr="0" compatLnSpc="1">
            <a:prstTxWarp prst="textNoShape">
              <a:avLst/>
            </a:prstTxWarp>
          </a:bodyPr>
          <a:lstStyle>
            <a:lvl1pPr defTabSz="944513">
              <a:defRPr sz="1200" b="0">
                <a:latin typeface="HelveticaNeue" pitchFamily="2" charset="0"/>
              </a:defRPr>
            </a:lvl1pPr>
          </a:lstStyle>
          <a:p>
            <a:pPr>
              <a:defRPr/>
            </a:pPr>
            <a:endParaRPr lang="en-GB" dirty="0"/>
          </a:p>
        </p:txBody>
      </p:sp>
      <p:sp>
        <p:nvSpPr>
          <p:cNvPr id="38917" name="Rectangle 5"/>
          <p:cNvSpPr>
            <a:spLocks noGrp="1" noChangeArrowheads="1"/>
          </p:cNvSpPr>
          <p:nvPr>
            <p:ph type="sldNum" sz="quarter" idx="3"/>
          </p:nvPr>
        </p:nvSpPr>
        <p:spPr bwMode="auto">
          <a:xfrm>
            <a:off x="3853131" y="9430389"/>
            <a:ext cx="2944549" cy="496253"/>
          </a:xfrm>
          <a:prstGeom prst="rect">
            <a:avLst/>
          </a:prstGeom>
          <a:noFill/>
          <a:ln w="9525">
            <a:noFill/>
            <a:miter lim="800000"/>
            <a:headEnd/>
            <a:tailEnd/>
          </a:ln>
          <a:effectLst/>
        </p:spPr>
        <p:txBody>
          <a:bodyPr vert="horz" wrap="square" lIns="94521" tIns="47259" rIns="94521" bIns="47259" numCol="1" anchor="b" anchorCtr="0" compatLnSpc="1">
            <a:prstTxWarp prst="textNoShape">
              <a:avLst/>
            </a:prstTxWarp>
          </a:bodyPr>
          <a:lstStyle>
            <a:lvl1pPr algn="r" defTabSz="944513">
              <a:defRPr sz="1200" b="0">
                <a:latin typeface="HelveticaNeue" pitchFamily="2" charset="0"/>
              </a:defRPr>
            </a:lvl1pPr>
          </a:lstStyle>
          <a:p>
            <a:pPr>
              <a:defRPr/>
            </a:pPr>
            <a:fld id="{0916F30A-7337-4C9B-87D0-121A5B5799A5}" type="slidenum">
              <a:rPr lang="en-GB"/>
              <a:pPr>
                <a:defRPr/>
              </a:pPr>
              <a:t>‹#›</a:t>
            </a:fld>
            <a:endParaRPr lang="en-GB" dirty="0"/>
          </a:p>
        </p:txBody>
      </p:sp>
    </p:spTree>
    <p:extLst>
      <p:ext uri="{BB962C8B-B14F-4D97-AF65-F5344CB8AC3E}">
        <p14:creationId xmlns:p14="http://schemas.microsoft.com/office/powerpoint/2010/main" val="3868880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4"/>
          <p:cNvSpPr>
            <a:spLocks noGrp="1" noRot="1" noChangeAspect="1" noChangeArrowheads="1" noTextEdit="1"/>
          </p:cNvSpPr>
          <p:nvPr>
            <p:ph type="sldImg" idx="2"/>
          </p:nvPr>
        </p:nvSpPr>
        <p:spPr bwMode="auto">
          <a:xfrm>
            <a:off x="-2751138" y="331788"/>
            <a:ext cx="12244388" cy="9182100"/>
          </a:xfrm>
          <a:prstGeom prst="rect">
            <a:avLst/>
          </a:prstGeom>
          <a:noFill/>
          <a:ln w="9525">
            <a:solidFill>
              <a:srgbClr val="000000"/>
            </a:solidFill>
            <a:miter lim="800000"/>
            <a:headEnd/>
            <a:tailEnd/>
          </a:ln>
        </p:spPr>
      </p:sp>
    </p:spTree>
    <p:extLst>
      <p:ext uri="{BB962C8B-B14F-4D97-AF65-F5344CB8AC3E}">
        <p14:creationId xmlns:p14="http://schemas.microsoft.com/office/powerpoint/2010/main" val="20094517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Neue" pitchFamily="2" charset="0"/>
        <a:ea typeface="+mn-ea"/>
        <a:cs typeface="+mn-cs"/>
      </a:defRPr>
    </a:lvl1pPr>
    <a:lvl2pPr marL="457200" algn="l" rtl="0" eaLnBrk="0" fontAlgn="base" hangingPunct="0">
      <a:spcBef>
        <a:spcPct val="30000"/>
      </a:spcBef>
      <a:spcAft>
        <a:spcPct val="0"/>
      </a:spcAft>
      <a:defRPr sz="1200" kern="1200">
        <a:solidFill>
          <a:schemeClr val="tx1"/>
        </a:solidFill>
        <a:latin typeface="HelveticaNeue" pitchFamily="2" charset="0"/>
        <a:ea typeface="+mn-ea"/>
        <a:cs typeface="+mn-cs"/>
      </a:defRPr>
    </a:lvl2pPr>
    <a:lvl3pPr marL="914400" algn="l" rtl="0" eaLnBrk="0" fontAlgn="base" hangingPunct="0">
      <a:spcBef>
        <a:spcPct val="30000"/>
      </a:spcBef>
      <a:spcAft>
        <a:spcPct val="0"/>
      </a:spcAft>
      <a:defRPr sz="1200" kern="1200">
        <a:solidFill>
          <a:schemeClr val="tx1"/>
        </a:solidFill>
        <a:latin typeface="HelveticaNeue" pitchFamily="2" charset="0"/>
        <a:ea typeface="+mn-ea"/>
        <a:cs typeface="+mn-cs"/>
      </a:defRPr>
    </a:lvl3pPr>
    <a:lvl4pPr marL="1371600" algn="l" rtl="0" eaLnBrk="0" fontAlgn="base" hangingPunct="0">
      <a:spcBef>
        <a:spcPct val="30000"/>
      </a:spcBef>
      <a:spcAft>
        <a:spcPct val="0"/>
      </a:spcAft>
      <a:defRPr sz="1200" kern="1200">
        <a:solidFill>
          <a:schemeClr val="tx1"/>
        </a:solidFill>
        <a:latin typeface="HelveticaNeue" pitchFamily="2" charset="0"/>
        <a:ea typeface="+mn-ea"/>
        <a:cs typeface="+mn-cs"/>
      </a:defRPr>
    </a:lvl4pPr>
    <a:lvl5pPr marL="1828800" algn="l" rtl="0" eaLnBrk="0" fontAlgn="base" hangingPunct="0">
      <a:spcBef>
        <a:spcPct val="30000"/>
      </a:spcBef>
      <a:spcAft>
        <a:spcPct val="0"/>
      </a:spcAft>
      <a:defRPr sz="1200" kern="1200">
        <a:solidFill>
          <a:schemeClr val="tx1"/>
        </a:solidFill>
        <a:latin typeface="HelveticaNeue"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246" y="4715194"/>
            <a:ext cx="5437188" cy="4466273"/>
          </a:xfrm>
          <a:prstGeom prst="rect">
            <a:avLst/>
          </a:prstGeom>
        </p:spPr>
        <p:txBody>
          <a:bodyPr lIns="91686" tIns="45842" rIns="91686" bIns="45842">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5846" name="Rectangle 6"/>
          <p:cNvSpPr>
            <a:spLocks noGrp="1" noChangeArrowheads="1"/>
          </p:cNvSpPr>
          <p:nvPr>
            <p:ph type="ctrTitle"/>
          </p:nvPr>
        </p:nvSpPr>
        <p:spPr>
          <a:xfrm>
            <a:off x="381000" y="2353322"/>
            <a:ext cx="8458200" cy="990600"/>
          </a:xfrm>
        </p:spPr>
        <p:txBody>
          <a:bodyPr/>
          <a:lstStyle>
            <a:lvl1pPr>
              <a:defRPr sz="4000">
                <a:solidFill>
                  <a:schemeClr val="accent6">
                    <a:lumMod val="75000"/>
                  </a:schemeClr>
                </a:solidFill>
              </a:defRPr>
            </a:lvl1pPr>
          </a:lstStyle>
          <a:p>
            <a:r>
              <a:rPr lang="en-GB" dirty="0"/>
              <a:t>Click to edit Master title style</a:t>
            </a:r>
          </a:p>
        </p:txBody>
      </p:sp>
      <p:sp>
        <p:nvSpPr>
          <p:cNvPr id="35847" name="Rectangle 7"/>
          <p:cNvSpPr>
            <a:spLocks noGrp="1" noChangeArrowheads="1"/>
          </p:cNvSpPr>
          <p:nvPr>
            <p:ph type="subTitle" idx="1"/>
          </p:nvPr>
        </p:nvSpPr>
        <p:spPr bwMode="gray">
          <a:xfrm>
            <a:off x="381000" y="3352800"/>
            <a:ext cx="4495800" cy="1600200"/>
          </a:xfrm>
        </p:spPr>
        <p:txBody>
          <a:bodyPr/>
          <a:lstStyle>
            <a:lvl1pPr marL="0" indent="0">
              <a:buFontTx/>
              <a:buNone/>
              <a:defRPr sz="1800">
                <a:solidFill>
                  <a:schemeClr val="accent6">
                    <a:lumMod val="75000"/>
                  </a:schemeClr>
                </a:solidFill>
              </a:defRPr>
            </a:lvl1pPr>
          </a:lstStyle>
          <a:p>
            <a:r>
              <a:rPr lang="en-GB" dirty="0"/>
              <a:t>Click to edit Master subtitle style</a:t>
            </a:r>
          </a:p>
        </p:txBody>
      </p:sp>
      <p:pic>
        <p:nvPicPr>
          <p:cNvPr id="9" name="Picture 8" descr="MActavishReportHeadernologo.png"/>
          <p:cNvPicPr>
            <a:picLocks noChangeAspect="1"/>
          </p:cNvPicPr>
          <p:nvPr userDrawn="1"/>
        </p:nvPicPr>
        <p:blipFill>
          <a:blip r:embed="rId2" cstate="print"/>
          <a:stretch>
            <a:fillRect/>
          </a:stretch>
        </p:blipFill>
        <p:spPr>
          <a:xfrm>
            <a:off x="755" y="6042218"/>
            <a:ext cx="9143245" cy="762539"/>
          </a:xfrm>
          <a:prstGeom prst="rect">
            <a:avLst/>
          </a:prstGeom>
        </p:spPr>
      </p:pic>
      <p:pic>
        <p:nvPicPr>
          <p:cNvPr id="10" name="Picture 9" descr="MHLogo (transparent).png"/>
          <p:cNvPicPr>
            <a:picLocks noChangeAspect="1"/>
          </p:cNvPicPr>
          <p:nvPr userDrawn="1"/>
        </p:nvPicPr>
        <p:blipFill>
          <a:blip r:embed="rId3" cstate="print"/>
          <a:stretch>
            <a:fillRect/>
          </a:stretch>
        </p:blipFill>
        <p:spPr>
          <a:xfrm>
            <a:off x="6834064" y="6161103"/>
            <a:ext cx="2150138" cy="404917"/>
          </a:xfrm>
          <a:prstGeom prst="rect">
            <a:avLst/>
          </a:prstGeom>
        </p:spPr>
      </p:pic>
      <p:pic>
        <p:nvPicPr>
          <p:cNvPr id="11" name="Picture 10" descr="MActavishReportHeadernologo.png"/>
          <p:cNvPicPr>
            <a:picLocks noChangeAspect="1"/>
          </p:cNvPicPr>
          <p:nvPr userDrawn="1"/>
        </p:nvPicPr>
        <p:blipFill>
          <a:blip r:embed="rId2" cstate="print"/>
          <a:srcRect r="46598" b="20571"/>
          <a:stretch>
            <a:fillRect/>
          </a:stretch>
        </p:blipFill>
        <p:spPr>
          <a:xfrm>
            <a:off x="0" y="-2020"/>
            <a:ext cx="9144000" cy="978537"/>
          </a:xfrm>
          <a:prstGeom prst="rect">
            <a:avLst/>
          </a:prstGeom>
        </p:spPr>
      </p:pic>
      <p:sp>
        <p:nvSpPr>
          <p:cNvPr id="7" name="Text Box 21"/>
          <p:cNvSpPr txBox="1">
            <a:spLocks noChangeArrowheads="1"/>
          </p:cNvSpPr>
          <p:nvPr/>
        </p:nvSpPr>
        <p:spPr bwMode="gray">
          <a:xfrm>
            <a:off x="2495550" y="125766"/>
            <a:ext cx="6574414" cy="387798"/>
          </a:xfrm>
          <a:prstGeom prst="rect">
            <a:avLst/>
          </a:prstGeom>
          <a:noFill/>
          <a:ln w="9525">
            <a:noFill/>
            <a:miter lim="800000"/>
            <a:headEnd/>
            <a:tailEnd/>
          </a:ln>
          <a:effectLst/>
        </p:spPr>
        <p:txBody>
          <a:bodyPr wrap="square" lIns="0" tIns="0" rIns="0" bIns="0">
            <a:spAutoFit/>
          </a:bodyPr>
          <a:lstStyle/>
          <a:p>
            <a:pPr algn="r">
              <a:spcBef>
                <a:spcPct val="20000"/>
              </a:spcBef>
              <a:buClr>
                <a:schemeClr val="accent1"/>
              </a:buClr>
              <a:buSzPct val="75000"/>
              <a:buFont typeface="HelveticaNeue" pitchFamily="2" charset="0"/>
              <a:buNone/>
              <a:defRPr/>
            </a:pPr>
            <a:r>
              <a:rPr lang="en-GB" sz="1200" b="0" baseline="0" dirty="0">
                <a:solidFill>
                  <a:schemeClr val="bg1"/>
                </a:solidFill>
                <a:latin typeface="+mn-lt"/>
              </a:rPr>
              <a:t>Copyright © </a:t>
            </a:r>
            <a:r>
              <a:rPr lang="en-GB" sz="1200" b="0" baseline="0" dirty="0" smtClean="0">
                <a:solidFill>
                  <a:schemeClr val="bg1"/>
                </a:solidFill>
                <a:latin typeface="+mn-lt"/>
              </a:rPr>
              <a:t>2016 Mactavish </a:t>
            </a:r>
            <a:r>
              <a:rPr lang="en-GB" sz="1200" b="0" baseline="0" dirty="0">
                <a:solidFill>
                  <a:schemeClr val="bg1"/>
                </a:solidFill>
                <a:latin typeface="+mn-lt"/>
              </a:rPr>
              <a:t>Limited</a:t>
            </a:r>
          </a:p>
          <a:p>
            <a:pPr algn="r">
              <a:spcBef>
                <a:spcPct val="20000"/>
              </a:spcBef>
              <a:buClr>
                <a:schemeClr val="accent1"/>
              </a:buClr>
              <a:buSzPct val="75000"/>
              <a:buFont typeface="HelveticaNeue" pitchFamily="2" charset="0"/>
              <a:buNone/>
              <a:defRPr/>
            </a:pPr>
            <a:endParaRPr lang="en-GB" sz="1100" b="0" baseline="0" dirty="0">
              <a:solidFill>
                <a:schemeClr val="bg1"/>
              </a:solidFill>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7" grpId="1"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27000"/>
            <a:ext cx="2133600" cy="5281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04800" y="127000"/>
            <a:ext cx="6248400" cy="5281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04800" y="839788"/>
            <a:ext cx="4191000" cy="4568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839788"/>
            <a:ext cx="4191000" cy="4568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p:cNvSpPr/>
          <p:nvPr/>
        </p:nvSpPr>
        <p:spPr bwMode="auto">
          <a:xfrm>
            <a:off x="6800295" y="6134469"/>
            <a:ext cx="2340000" cy="468000"/>
          </a:xfrm>
          <a:prstGeom prst="rect">
            <a:avLst/>
          </a:prstGeom>
          <a:solidFill>
            <a:schemeClr val="accent6">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kumimoji="0" lang="en-GB" sz="1000" b="1" i="0" u="none" strike="noStrike" cap="none" normalizeH="0" baseline="0" dirty="0" smtClean="0">
              <a:ln>
                <a:noFill/>
              </a:ln>
              <a:solidFill>
                <a:schemeClr val="tx1"/>
              </a:solidFill>
              <a:effectLst/>
              <a:latin typeface="Helvetica" pitchFamily="34" charset="0"/>
            </a:endParaRPr>
          </a:p>
        </p:txBody>
      </p:sp>
      <p:pic>
        <p:nvPicPr>
          <p:cNvPr id="13" name="Picture 12" descr="MActavishReportHeadernologo.png"/>
          <p:cNvPicPr>
            <a:picLocks noChangeAspect="1"/>
          </p:cNvPicPr>
          <p:nvPr/>
        </p:nvPicPr>
        <p:blipFill>
          <a:blip r:embed="rId13" cstate="print"/>
          <a:stretch>
            <a:fillRect/>
          </a:stretch>
        </p:blipFill>
        <p:spPr>
          <a:xfrm>
            <a:off x="0" y="0"/>
            <a:ext cx="9143245" cy="807868"/>
          </a:xfrm>
          <a:prstGeom prst="rect">
            <a:avLst/>
          </a:prstGeom>
        </p:spPr>
      </p:pic>
      <p:sp>
        <p:nvSpPr>
          <p:cNvPr id="3" name="Title Placeholder 2"/>
          <p:cNvSpPr>
            <a:spLocks noGrp="1" noChangeArrowheads="1"/>
          </p:cNvSpPr>
          <p:nvPr>
            <p:ph type="title"/>
          </p:nvPr>
        </p:nvSpPr>
        <p:spPr bwMode="gray">
          <a:xfrm>
            <a:off x="304800" y="100366"/>
            <a:ext cx="8534400" cy="457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ltLang="en-US" dirty="0" smtClean="0"/>
              <a:t>Click to edit Master title style</a:t>
            </a:r>
          </a:p>
        </p:txBody>
      </p:sp>
      <p:sp>
        <p:nvSpPr>
          <p:cNvPr id="1027" name="Rectangle 3"/>
          <p:cNvSpPr>
            <a:spLocks noGrp="1" noChangeArrowheads="1"/>
          </p:cNvSpPr>
          <p:nvPr>
            <p:ph type="body" idx="1"/>
          </p:nvPr>
        </p:nvSpPr>
        <p:spPr bwMode="auto">
          <a:xfrm>
            <a:off x="304800" y="839788"/>
            <a:ext cx="8534400" cy="45688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ltLang="en-US" dirty="0" smtClean="0"/>
              <a:t>Click to edit Master text styles</a:t>
            </a:r>
          </a:p>
          <a:p>
            <a:pPr lvl="1"/>
            <a:r>
              <a:rPr lang="en-GB" altLang="en-US" dirty="0" smtClean="0"/>
              <a:t>Second level</a:t>
            </a:r>
          </a:p>
          <a:p>
            <a:pPr lvl="2"/>
            <a:r>
              <a:rPr lang="en-GB" altLang="en-US" dirty="0" smtClean="0"/>
              <a:t>Third level</a:t>
            </a:r>
          </a:p>
          <a:p>
            <a:pPr lvl="3"/>
            <a:r>
              <a:rPr lang="en-GB" altLang="en-US" dirty="0" smtClean="0"/>
              <a:t>Fourth level</a:t>
            </a:r>
          </a:p>
          <a:p>
            <a:pPr lvl="4"/>
            <a:r>
              <a:rPr lang="en-GB" altLang="en-US" dirty="0" smtClean="0"/>
              <a:t>Fifth level</a:t>
            </a:r>
          </a:p>
        </p:txBody>
      </p:sp>
      <p:sp>
        <p:nvSpPr>
          <p:cNvPr id="1046" name="Text Box 22"/>
          <p:cNvSpPr txBox="1">
            <a:spLocks noChangeArrowheads="1"/>
          </p:cNvSpPr>
          <p:nvPr/>
        </p:nvSpPr>
        <p:spPr bwMode="auto">
          <a:xfrm>
            <a:off x="152400" y="6400800"/>
            <a:ext cx="400050" cy="304800"/>
          </a:xfrm>
          <a:prstGeom prst="rect">
            <a:avLst/>
          </a:prstGeom>
          <a:noFill/>
          <a:ln w="9525">
            <a:noFill/>
            <a:miter lim="800000"/>
            <a:headEnd/>
            <a:tailEnd/>
          </a:ln>
          <a:effectLst/>
        </p:spPr>
        <p:txBody>
          <a:bodyPr wrap="none" anchor="ctr">
            <a:spAutoFit/>
          </a:bodyPr>
          <a:lstStyle/>
          <a:p>
            <a:pPr algn="ctr">
              <a:spcBef>
                <a:spcPct val="50000"/>
              </a:spcBef>
              <a:defRPr/>
            </a:pPr>
            <a:fld id="{9786F0A8-AEE4-4004-A82E-739EB7A5F17F}" type="slidenum">
              <a:rPr lang="en-GB" sz="1400" b="0">
                <a:latin typeface="HelveticaNeue" pitchFamily="2" charset="0"/>
              </a:rPr>
              <a:pPr algn="ctr">
                <a:spcBef>
                  <a:spcPct val="50000"/>
                </a:spcBef>
                <a:defRPr/>
              </a:pPr>
              <a:t>‹#›</a:t>
            </a:fld>
            <a:endParaRPr lang="en-GB" sz="1400" b="0" dirty="0">
              <a:latin typeface="HelveticaNeue" pitchFamily="2" charset="0"/>
            </a:endParaRPr>
          </a:p>
        </p:txBody>
      </p:sp>
      <p:sp>
        <p:nvSpPr>
          <p:cNvPr id="1052" name="Line 28"/>
          <p:cNvSpPr>
            <a:spLocks noChangeShapeType="1"/>
          </p:cNvSpPr>
          <p:nvPr/>
        </p:nvSpPr>
        <p:spPr bwMode="auto">
          <a:xfrm>
            <a:off x="0" y="6819900"/>
            <a:ext cx="9144000" cy="0"/>
          </a:xfrm>
          <a:prstGeom prst="line">
            <a:avLst/>
          </a:prstGeom>
          <a:noFill/>
          <a:ln w="76200">
            <a:solidFill>
              <a:schemeClr val="accent6">
                <a:lumMod val="75000"/>
              </a:schemeClr>
            </a:solidFill>
            <a:round/>
            <a:headEnd/>
            <a:tailEnd/>
          </a:ln>
          <a:effectLst/>
        </p:spPr>
        <p:txBody>
          <a:bodyPr/>
          <a:lstStyle/>
          <a:p>
            <a:pPr>
              <a:defRPr/>
            </a:pPr>
            <a:endParaRPr lang="en-GB" dirty="0"/>
          </a:p>
        </p:txBody>
      </p:sp>
      <p:grpSp>
        <p:nvGrpSpPr>
          <p:cNvPr id="2" name="Group 33"/>
          <p:cNvGrpSpPr>
            <a:grpSpLocks/>
          </p:cNvGrpSpPr>
          <p:nvPr/>
        </p:nvGrpSpPr>
        <p:grpSpPr bwMode="auto">
          <a:xfrm>
            <a:off x="0" y="1168400"/>
            <a:ext cx="9296400" cy="152400"/>
            <a:chOff x="0" y="720"/>
            <a:chExt cx="5856" cy="96"/>
          </a:xfrm>
        </p:grpSpPr>
        <p:sp>
          <p:nvSpPr>
            <p:cNvPr id="1054" name="Line 30"/>
            <p:cNvSpPr>
              <a:spLocks noChangeShapeType="1"/>
            </p:cNvSpPr>
            <p:nvPr userDrawn="1"/>
          </p:nvSpPr>
          <p:spPr bwMode="auto">
            <a:xfrm>
              <a:off x="0" y="768"/>
              <a:ext cx="5760" cy="0"/>
            </a:xfrm>
            <a:prstGeom prst="line">
              <a:avLst/>
            </a:prstGeom>
            <a:noFill/>
            <a:ln w="28575">
              <a:solidFill>
                <a:schemeClr val="accent6">
                  <a:lumMod val="75000"/>
                </a:schemeClr>
              </a:solidFill>
              <a:round/>
              <a:headEnd/>
              <a:tailEnd/>
            </a:ln>
            <a:effectLst/>
          </p:spPr>
          <p:txBody>
            <a:bodyPr/>
            <a:lstStyle/>
            <a:p>
              <a:pPr>
                <a:defRPr/>
              </a:pPr>
              <a:endParaRPr lang="en-GB" dirty="0"/>
            </a:p>
          </p:txBody>
        </p:sp>
        <p:sp>
          <p:nvSpPr>
            <p:cNvPr id="1056" name="Oval 32"/>
            <p:cNvSpPr>
              <a:spLocks noChangeArrowheads="1"/>
            </p:cNvSpPr>
            <p:nvPr userDrawn="1"/>
          </p:nvSpPr>
          <p:spPr bwMode="auto">
            <a:xfrm>
              <a:off x="5760" y="720"/>
              <a:ext cx="96" cy="96"/>
            </a:xfrm>
            <a:prstGeom prst="ellipse">
              <a:avLst/>
            </a:prstGeom>
            <a:solidFill>
              <a:srgbClr val="EE0000"/>
            </a:solidFill>
            <a:ln w="9525">
              <a:noFill/>
              <a:round/>
              <a:headEnd/>
              <a:tailEnd/>
            </a:ln>
            <a:effectLst/>
          </p:spPr>
          <p:txBody>
            <a:bodyPr wrap="none" anchor="ctr"/>
            <a:lstStyle/>
            <a:p>
              <a:pPr>
                <a:defRPr/>
              </a:pPr>
              <a:endParaRPr lang="en-GB" dirty="0"/>
            </a:p>
          </p:txBody>
        </p:sp>
      </p:grpSp>
      <p:sp>
        <p:nvSpPr>
          <p:cNvPr id="1059" name="Rectangle 35"/>
          <p:cNvSpPr>
            <a:spLocks noChangeArrowheads="1"/>
          </p:cNvSpPr>
          <p:nvPr/>
        </p:nvSpPr>
        <p:spPr bwMode="auto">
          <a:xfrm>
            <a:off x="304800" y="889000"/>
            <a:ext cx="8534400" cy="428625"/>
          </a:xfrm>
          <a:prstGeom prst="rect">
            <a:avLst/>
          </a:prstGeom>
          <a:noFill/>
          <a:ln w="9525">
            <a:noFill/>
            <a:miter lim="800000"/>
            <a:headEnd/>
            <a:tailEnd/>
          </a:ln>
          <a:effectLst/>
        </p:spPr>
        <p:txBody>
          <a:bodyPr lIns="0" tIns="0" rIns="0" bIns="0"/>
          <a:lstStyle/>
          <a:p>
            <a:pPr marL="284163" indent="-284163">
              <a:spcBef>
                <a:spcPct val="50000"/>
              </a:spcBef>
              <a:buClr>
                <a:schemeClr val="folHlink"/>
              </a:buClr>
              <a:buFontTx/>
              <a:buChar char="•"/>
              <a:defRPr/>
            </a:pPr>
            <a:endParaRPr lang="en-US" sz="2400" b="0" dirty="0">
              <a:latin typeface="Arial" charset="0"/>
            </a:endParaRPr>
          </a:p>
        </p:txBody>
      </p:sp>
      <p:sp>
        <p:nvSpPr>
          <p:cNvPr id="1060" name="Rectangle 36"/>
          <p:cNvSpPr>
            <a:spLocks noChangeArrowheads="1"/>
          </p:cNvSpPr>
          <p:nvPr/>
        </p:nvSpPr>
        <p:spPr bwMode="auto">
          <a:xfrm>
            <a:off x="295275" y="860425"/>
            <a:ext cx="8534400" cy="428625"/>
          </a:xfrm>
          <a:prstGeom prst="rect">
            <a:avLst/>
          </a:prstGeom>
          <a:noFill/>
          <a:ln w="9525">
            <a:noFill/>
            <a:miter lim="800000"/>
            <a:headEnd/>
            <a:tailEnd/>
          </a:ln>
          <a:effectLst/>
        </p:spPr>
        <p:txBody>
          <a:bodyPr lIns="0" tIns="0" rIns="0" bIns="0"/>
          <a:lstStyle/>
          <a:p>
            <a:pPr marL="284163" indent="-284163">
              <a:spcBef>
                <a:spcPct val="50000"/>
              </a:spcBef>
              <a:buClr>
                <a:schemeClr val="folHlink"/>
              </a:buClr>
              <a:buFontTx/>
              <a:buChar char="•"/>
              <a:defRPr/>
            </a:pPr>
            <a:endParaRPr lang="en-US" sz="2400" b="0" dirty="0">
              <a:latin typeface="Arial" charset="0"/>
            </a:endParaRPr>
          </a:p>
        </p:txBody>
      </p:sp>
      <p:pic>
        <p:nvPicPr>
          <p:cNvPr id="16" name="Picture 15" descr="MHLogo (transparent).png"/>
          <p:cNvPicPr>
            <a:picLocks noChangeAspect="1"/>
          </p:cNvPicPr>
          <p:nvPr/>
        </p:nvPicPr>
        <p:blipFill>
          <a:blip r:embed="rId14" cstate="print"/>
          <a:stretch>
            <a:fillRect/>
          </a:stretch>
        </p:blipFill>
        <p:spPr>
          <a:xfrm>
            <a:off x="6834064" y="6161103"/>
            <a:ext cx="2150138" cy="404917"/>
          </a:xfrm>
          <a:prstGeom prst="rect">
            <a:avLst/>
          </a:prstGeom>
        </p:spPr>
      </p:pic>
      <p:sp>
        <p:nvSpPr>
          <p:cNvPr id="18" name="Rectangle 17"/>
          <p:cNvSpPr/>
          <p:nvPr/>
        </p:nvSpPr>
        <p:spPr bwMode="auto">
          <a:xfrm>
            <a:off x="8350250" y="6181725"/>
            <a:ext cx="104775" cy="72000"/>
          </a:xfrm>
          <a:prstGeom prst="rect">
            <a:avLst/>
          </a:prstGeom>
          <a:solidFill>
            <a:schemeClr val="accent6">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kumimoji="0" lang="en-GB" sz="1000" b="1" i="0" u="none" strike="noStrike" kern="1200" cap="none" normalizeH="0" baseline="0" dirty="0" smtClean="0">
              <a:ln>
                <a:noFill/>
              </a:ln>
              <a:solidFill>
                <a:schemeClr val="tx1"/>
              </a:solidFill>
              <a:effectLst/>
              <a:latin typeface="Helvetica" pitchFamily="34" charset="0"/>
              <a:ea typeface="+mn-ea"/>
              <a:cs typeface="+mn-cs"/>
            </a:endParaRPr>
          </a:p>
        </p:txBody>
      </p:sp>
      <p:sp>
        <p:nvSpPr>
          <p:cNvPr id="17" name="Oval 16"/>
          <p:cNvSpPr/>
          <p:nvPr/>
        </p:nvSpPr>
        <p:spPr bwMode="auto">
          <a:xfrm>
            <a:off x="8391525" y="6191250"/>
            <a:ext cx="57600" cy="57600"/>
          </a:xfrm>
          <a:prstGeom prst="ellipse">
            <a:avLst/>
          </a:prstGeom>
          <a:solidFill>
            <a:srgbClr val="EE0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kumimoji="0" lang="en-GB" sz="1000" b="1" i="0" u="none" strike="noStrike" cap="none" normalizeH="0" baseline="0" dirty="0" smtClean="0">
              <a:ln>
                <a:noFill/>
              </a:ln>
              <a:solidFill>
                <a:schemeClr val="tx1"/>
              </a:solidFill>
              <a:effectLst/>
              <a:latin typeface="Helvetica" pitchFamily="34" charset="0"/>
            </a:endParaRPr>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20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300" fill="hold"/>
                                        <p:tgtEl>
                                          <p:spTgt spid="17"/>
                                        </p:tgtEl>
                                        <p:attrNameLst>
                                          <p:attrName>ppt_x</p:attrName>
                                        </p:attrNameLst>
                                      </p:cBhvr>
                                      <p:tavLst>
                                        <p:tav tm="0">
                                          <p:val>
                                            <p:strVal val="1+#ppt_w/2"/>
                                          </p:val>
                                        </p:tav>
                                        <p:tav tm="100000">
                                          <p:val>
                                            <p:strVal val="#ppt_x"/>
                                          </p:val>
                                        </p:tav>
                                      </p:tavLst>
                                    </p:anim>
                                    <p:anim calcmode="lin" valueType="num">
                                      <p:cBhvr additive="base">
                                        <p:cTn id="18" dur="300" fill="hold"/>
                                        <p:tgtEl>
                                          <p:spTgt spid="17"/>
                                        </p:tgtEl>
                                        <p:attrNameLst>
                                          <p:attrName>ppt_y</p:attrName>
                                        </p:attrNameLst>
                                      </p:cBhvr>
                                      <p:tavLst>
                                        <p:tav tm="0">
                                          <p:val>
                                            <p:strVal val="#ppt_y"/>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1027">
                                            <p:txEl>
                                              <p:pRg st="0" end="0"/>
                                            </p:txEl>
                                          </p:spTgt>
                                        </p:tgtEl>
                                        <p:attrNameLst>
                                          <p:attrName>style.visibility</p:attrName>
                                        </p:attrNameLst>
                                      </p:cBhvr>
                                      <p:to>
                                        <p:strVal val="visible"/>
                                      </p:to>
                                    </p:set>
                                    <p:animEffect transition="in" filter="fade">
                                      <p:cBhvr>
                                        <p:cTn id="21" dur="500"/>
                                        <p:tgtEl>
                                          <p:spTgt spid="1027">
                                            <p:txEl>
                                              <p:pRg st="0" end="0"/>
                                            </p:txEl>
                                          </p:spTgt>
                                        </p:tgtEl>
                                      </p:cBhvr>
                                    </p:animEffect>
                                  </p:childTnLst>
                                </p:cTn>
                              </p:par>
                              <p:par>
                                <p:cTn id="22" presetID="10" presetClass="entr" presetSubtype="0" fill="hold" grpId="0" nodeType="withEffect">
                                  <p:stCondLst>
                                    <p:cond delay="100"/>
                                  </p:stCondLst>
                                  <p:childTnLst>
                                    <p:set>
                                      <p:cBhvr>
                                        <p:cTn id="23" dur="1" fill="hold">
                                          <p:stCondLst>
                                            <p:cond delay="0"/>
                                          </p:stCondLst>
                                        </p:cTn>
                                        <p:tgtEl>
                                          <p:spTgt spid="1027">
                                            <p:txEl>
                                              <p:pRg st="1" end="1"/>
                                            </p:txEl>
                                          </p:spTgt>
                                        </p:tgtEl>
                                        <p:attrNameLst>
                                          <p:attrName>style.visibility</p:attrName>
                                        </p:attrNameLst>
                                      </p:cBhvr>
                                      <p:to>
                                        <p:strVal val="visible"/>
                                      </p:to>
                                    </p:set>
                                    <p:animEffect transition="in" filter="fade">
                                      <p:cBhvr>
                                        <p:cTn id="24" dur="600"/>
                                        <p:tgtEl>
                                          <p:spTgt spid="1027">
                                            <p:txEl>
                                              <p:pRg st="1" end="1"/>
                                            </p:txEl>
                                          </p:spTgt>
                                        </p:tgtEl>
                                      </p:cBhvr>
                                    </p:animEffect>
                                  </p:childTnLst>
                                </p:cTn>
                              </p:par>
                              <p:par>
                                <p:cTn id="25" presetID="10" presetClass="entr" presetSubtype="0" fill="hold" grpId="0" nodeType="withEffect">
                                  <p:stCondLst>
                                    <p:cond delay="200"/>
                                  </p:stCondLst>
                                  <p:childTnLst>
                                    <p:set>
                                      <p:cBhvr>
                                        <p:cTn id="26" dur="1" fill="hold">
                                          <p:stCondLst>
                                            <p:cond delay="0"/>
                                          </p:stCondLst>
                                        </p:cTn>
                                        <p:tgtEl>
                                          <p:spTgt spid="1027">
                                            <p:txEl>
                                              <p:pRg st="2" end="2"/>
                                            </p:txEl>
                                          </p:spTgt>
                                        </p:tgtEl>
                                        <p:attrNameLst>
                                          <p:attrName>style.visibility</p:attrName>
                                        </p:attrNameLst>
                                      </p:cBhvr>
                                      <p:to>
                                        <p:strVal val="visible"/>
                                      </p:to>
                                    </p:set>
                                    <p:animEffect transition="in" filter="fade">
                                      <p:cBhvr>
                                        <p:cTn id="27" dur="600"/>
                                        <p:tgtEl>
                                          <p:spTgt spid="1027">
                                            <p:txEl>
                                              <p:pRg st="2" end="2"/>
                                            </p:txEl>
                                          </p:spTgt>
                                        </p:tgtEl>
                                      </p:cBhvr>
                                    </p:animEffect>
                                  </p:childTnLst>
                                </p:cTn>
                              </p:par>
                              <p:par>
                                <p:cTn id="28" presetID="10" presetClass="entr" presetSubtype="0" fill="hold" grpId="0" nodeType="withEffect">
                                  <p:stCondLst>
                                    <p:cond delay="300"/>
                                  </p:stCondLst>
                                  <p:childTnLst>
                                    <p:set>
                                      <p:cBhvr>
                                        <p:cTn id="29" dur="1" fill="hold">
                                          <p:stCondLst>
                                            <p:cond delay="0"/>
                                          </p:stCondLst>
                                        </p:cTn>
                                        <p:tgtEl>
                                          <p:spTgt spid="1027">
                                            <p:txEl>
                                              <p:pRg st="3" end="3"/>
                                            </p:txEl>
                                          </p:spTgt>
                                        </p:tgtEl>
                                        <p:attrNameLst>
                                          <p:attrName>style.visibility</p:attrName>
                                        </p:attrNameLst>
                                      </p:cBhvr>
                                      <p:to>
                                        <p:strVal val="visible"/>
                                      </p:to>
                                    </p:set>
                                    <p:animEffect transition="in" filter="fade">
                                      <p:cBhvr>
                                        <p:cTn id="30" dur="700"/>
                                        <p:tgtEl>
                                          <p:spTgt spid="1027">
                                            <p:txEl>
                                              <p:pRg st="3" end="3"/>
                                            </p:txEl>
                                          </p:spTgt>
                                        </p:tgtEl>
                                      </p:cBhvr>
                                    </p:animEffect>
                                  </p:childTnLst>
                                </p:cTn>
                              </p:par>
                              <p:par>
                                <p:cTn id="31" presetID="10" presetClass="entr" presetSubtype="0" fill="hold" grpId="0" nodeType="withEffect">
                                  <p:stCondLst>
                                    <p:cond delay="400"/>
                                  </p:stCondLst>
                                  <p:childTnLst>
                                    <p:set>
                                      <p:cBhvr>
                                        <p:cTn id="32" dur="1" fill="hold">
                                          <p:stCondLst>
                                            <p:cond delay="0"/>
                                          </p:stCondLst>
                                        </p:cTn>
                                        <p:tgtEl>
                                          <p:spTgt spid="1027">
                                            <p:txEl>
                                              <p:pRg st="4" end="4"/>
                                            </p:txEl>
                                          </p:spTgt>
                                        </p:tgtEl>
                                        <p:attrNameLst>
                                          <p:attrName>style.visibility</p:attrName>
                                        </p:attrNameLst>
                                      </p:cBhvr>
                                      <p:to>
                                        <p:strVal val="visible"/>
                                      </p:to>
                                    </p:set>
                                    <p:animEffect transition="in" filter="fade">
                                      <p:cBhvr>
                                        <p:cTn id="33" dur="6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1027" grpId="0" uiExpand="1" build="p" autoUpdateAnimBg="0" advAuto="0">
        <p:tmplLst>
          <p:tmpl lvl="1">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2">
            <p:tnLst>
              <p:par>
                <p:cTn presetID="10" presetClass="entr" presetSubtype="0" fill="hold" nodeType="withEffect">
                  <p:stCondLst>
                    <p:cond delay="100"/>
                  </p:stCondLst>
                  <p:childTnLst>
                    <p:set>
                      <p:cBhvr>
                        <p:cTn dur="1" fill="hold">
                          <p:stCondLst>
                            <p:cond delay="0"/>
                          </p:stCondLst>
                        </p:cTn>
                        <p:tgtEl>
                          <p:spTgt spid="1027"/>
                        </p:tgtEl>
                        <p:attrNameLst>
                          <p:attrName>style.visibility</p:attrName>
                        </p:attrNameLst>
                      </p:cBhvr>
                      <p:to>
                        <p:strVal val="visible"/>
                      </p:to>
                    </p:set>
                    <p:animEffect transition="in" filter="fade">
                      <p:cBhvr>
                        <p:cTn dur="600"/>
                        <p:tgtEl>
                          <p:spTgt spid="1027"/>
                        </p:tgtEl>
                      </p:cBhvr>
                    </p:animEffect>
                  </p:childTnLst>
                </p:cTn>
              </p:par>
            </p:tnLst>
          </p:tmpl>
          <p:tmpl lvl="3">
            <p:tnLst>
              <p:par>
                <p:cTn presetID="10" presetClass="entr" presetSubtype="0" fill="hold" nodeType="withEffect">
                  <p:stCondLst>
                    <p:cond delay="200"/>
                  </p:stCondLst>
                  <p:childTnLst>
                    <p:set>
                      <p:cBhvr>
                        <p:cTn dur="1" fill="hold">
                          <p:stCondLst>
                            <p:cond delay="0"/>
                          </p:stCondLst>
                        </p:cTn>
                        <p:tgtEl>
                          <p:spTgt spid="1027"/>
                        </p:tgtEl>
                        <p:attrNameLst>
                          <p:attrName>style.visibility</p:attrName>
                        </p:attrNameLst>
                      </p:cBhvr>
                      <p:to>
                        <p:strVal val="visible"/>
                      </p:to>
                    </p:set>
                    <p:animEffect transition="in" filter="fade">
                      <p:cBhvr>
                        <p:cTn dur="600"/>
                        <p:tgtEl>
                          <p:spTgt spid="1027"/>
                        </p:tgtEl>
                      </p:cBhvr>
                    </p:animEffect>
                  </p:childTnLst>
                </p:cTn>
              </p:par>
            </p:tnLst>
          </p:tmpl>
          <p:tmpl lvl="4">
            <p:tnLst>
              <p:par>
                <p:cTn presetID="10" presetClass="entr" presetSubtype="0" fill="hold" nodeType="withEffect">
                  <p:stCondLst>
                    <p:cond delay="300"/>
                  </p:stCondLst>
                  <p:childTnLst>
                    <p:set>
                      <p:cBhvr>
                        <p:cTn dur="1" fill="hold">
                          <p:stCondLst>
                            <p:cond delay="0"/>
                          </p:stCondLst>
                        </p:cTn>
                        <p:tgtEl>
                          <p:spTgt spid="1027"/>
                        </p:tgtEl>
                        <p:attrNameLst>
                          <p:attrName>style.visibility</p:attrName>
                        </p:attrNameLst>
                      </p:cBhvr>
                      <p:to>
                        <p:strVal val="visible"/>
                      </p:to>
                    </p:set>
                    <p:animEffect transition="in" filter="fade">
                      <p:cBhvr>
                        <p:cTn dur="700"/>
                        <p:tgtEl>
                          <p:spTgt spid="1027"/>
                        </p:tgtEl>
                      </p:cBhvr>
                    </p:animEffect>
                  </p:childTnLst>
                </p:cTn>
              </p:par>
            </p:tnLst>
          </p:tmpl>
          <p:tmpl lvl="5">
            <p:tnLst>
              <p:par>
                <p:cTn presetID="10" presetClass="entr" presetSubtype="0" fill="hold" nodeType="withEffect">
                  <p:stCondLst>
                    <p:cond delay="400"/>
                  </p:stCondLst>
                  <p:childTnLst>
                    <p:set>
                      <p:cBhvr>
                        <p:cTn dur="1" fill="hold">
                          <p:stCondLst>
                            <p:cond delay="0"/>
                          </p:stCondLst>
                        </p:cTn>
                        <p:tgtEl>
                          <p:spTgt spid="1027"/>
                        </p:tgtEl>
                        <p:attrNameLst>
                          <p:attrName>style.visibility</p:attrName>
                        </p:attrNameLst>
                      </p:cBhvr>
                      <p:to>
                        <p:strVal val="visible"/>
                      </p:to>
                    </p:set>
                    <p:animEffect transition="in" filter="fade">
                      <p:cBhvr>
                        <p:cTn dur="600"/>
                        <p:tgtEl>
                          <p:spTgt spid="1027"/>
                        </p:tgtEl>
                      </p:cBhvr>
                    </p:animEffect>
                  </p:childTnLst>
                </p:cTn>
              </p:par>
            </p:tnLst>
          </p:tmpl>
        </p:tmplLst>
      </p:bldP>
      <p:bldP spid="17" grpId="0" animBg="1"/>
      <p:bldP spid="17" grpId="1" animBg="1"/>
      <p:bldP spid="17" grpId="2" animBg="1"/>
      <p:bldP spid="17" grpId="3" animBg="1"/>
      <p:bldP spid="17" grpId="4" animBg="1"/>
      <p:bldP spid="17" grpId="5" animBg="1"/>
      <p:bldP spid="17" grpId="6" animBg="1"/>
      <p:bldP spid="17" grpId="7" animBg="1"/>
      <p:bldP spid="17" grpId="8" animBg="1"/>
    </p:bldLst>
  </p:timing>
  <p:hf sldNum="0" hdr="0" ft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HelveticaNeue" pitchFamily="2" charset="0"/>
        </a:defRPr>
      </a:lvl2pPr>
      <a:lvl3pPr algn="l" rtl="0" eaLnBrk="0" fontAlgn="base" hangingPunct="0">
        <a:spcBef>
          <a:spcPct val="0"/>
        </a:spcBef>
        <a:spcAft>
          <a:spcPct val="0"/>
        </a:spcAft>
        <a:defRPr sz="3200">
          <a:solidFill>
            <a:schemeClr val="tx2"/>
          </a:solidFill>
          <a:latin typeface="HelveticaNeue" pitchFamily="2" charset="0"/>
        </a:defRPr>
      </a:lvl3pPr>
      <a:lvl4pPr algn="l" rtl="0" eaLnBrk="0" fontAlgn="base" hangingPunct="0">
        <a:spcBef>
          <a:spcPct val="0"/>
        </a:spcBef>
        <a:spcAft>
          <a:spcPct val="0"/>
        </a:spcAft>
        <a:defRPr sz="3200">
          <a:solidFill>
            <a:schemeClr val="tx2"/>
          </a:solidFill>
          <a:latin typeface="HelveticaNeue" pitchFamily="2" charset="0"/>
        </a:defRPr>
      </a:lvl4pPr>
      <a:lvl5pPr algn="l" rtl="0" eaLnBrk="0" fontAlgn="base" hangingPunct="0">
        <a:spcBef>
          <a:spcPct val="0"/>
        </a:spcBef>
        <a:spcAft>
          <a:spcPct val="0"/>
        </a:spcAft>
        <a:defRPr sz="3200">
          <a:solidFill>
            <a:schemeClr val="tx2"/>
          </a:solidFill>
          <a:latin typeface="HelveticaNeue" pitchFamily="2" charset="0"/>
        </a:defRPr>
      </a:lvl5pPr>
      <a:lvl6pPr marL="457200" algn="l" rtl="0" eaLnBrk="0" fontAlgn="base" hangingPunct="0">
        <a:spcBef>
          <a:spcPct val="0"/>
        </a:spcBef>
        <a:spcAft>
          <a:spcPct val="0"/>
        </a:spcAft>
        <a:defRPr sz="3200">
          <a:solidFill>
            <a:schemeClr val="tx2"/>
          </a:solidFill>
          <a:latin typeface="HelveticaNeue" pitchFamily="2" charset="0"/>
        </a:defRPr>
      </a:lvl6pPr>
      <a:lvl7pPr marL="914400" algn="l" rtl="0" eaLnBrk="0" fontAlgn="base" hangingPunct="0">
        <a:spcBef>
          <a:spcPct val="0"/>
        </a:spcBef>
        <a:spcAft>
          <a:spcPct val="0"/>
        </a:spcAft>
        <a:defRPr sz="3200">
          <a:solidFill>
            <a:schemeClr val="tx2"/>
          </a:solidFill>
          <a:latin typeface="HelveticaNeue" pitchFamily="2" charset="0"/>
        </a:defRPr>
      </a:lvl7pPr>
      <a:lvl8pPr marL="1371600" algn="l" rtl="0" eaLnBrk="0" fontAlgn="base" hangingPunct="0">
        <a:spcBef>
          <a:spcPct val="0"/>
        </a:spcBef>
        <a:spcAft>
          <a:spcPct val="0"/>
        </a:spcAft>
        <a:defRPr sz="3200">
          <a:solidFill>
            <a:schemeClr val="tx2"/>
          </a:solidFill>
          <a:latin typeface="HelveticaNeue" pitchFamily="2" charset="0"/>
        </a:defRPr>
      </a:lvl8pPr>
      <a:lvl9pPr marL="1828800" algn="l" rtl="0" eaLnBrk="0" fontAlgn="base" hangingPunct="0">
        <a:spcBef>
          <a:spcPct val="0"/>
        </a:spcBef>
        <a:spcAft>
          <a:spcPct val="0"/>
        </a:spcAft>
        <a:defRPr sz="3200">
          <a:solidFill>
            <a:schemeClr val="tx2"/>
          </a:solidFill>
          <a:latin typeface="HelveticaNeue" pitchFamily="2" charset="0"/>
        </a:defRPr>
      </a:lvl9pPr>
    </p:titleStyle>
    <p:bodyStyle>
      <a:lvl1pPr marL="284163" indent="-284163" algn="l" rtl="0" eaLnBrk="0" fontAlgn="base" hangingPunct="0">
        <a:spcBef>
          <a:spcPct val="50000"/>
        </a:spcBef>
        <a:spcAft>
          <a:spcPct val="0"/>
        </a:spcAft>
        <a:buClr>
          <a:schemeClr val="folHlink"/>
        </a:buClr>
        <a:buChar char="•"/>
        <a:defRPr sz="2400">
          <a:solidFill>
            <a:schemeClr val="tx1"/>
          </a:solidFill>
          <a:latin typeface="+mn-lt"/>
          <a:ea typeface="+mn-ea"/>
          <a:cs typeface="+mn-cs"/>
        </a:defRPr>
      </a:lvl1pPr>
      <a:lvl2pPr marL="854075" indent="-279400" algn="l" rtl="0" eaLnBrk="0" fontAlgn="base" hangingPunct="0">
        <a:spcBef>
          <a:spcPct val="50000"/>
        </a:spcBef>
        <a:spcAft>
          <a:spcPct val="0"/>
        </a:spcAft>
        <a:buClr>
          <a:schemeClr val="folHlink"/>
        </a:buClr>
        <a:buChar char="•"/>
        <a:defRPr>
          <a:solidFill>
            <a:schemeClr val="tx1"/>
          </a:solidFill>
          <a:latin typeface="+mn-lt"/>
        </a:defRPr>
      </a:lvl2pPr>
      <a:lvl3pPr marL="1336675" indent="-193675" algn="l" rtl="0" eaLnBrk="0" fontAlgn="base" hangingPunct="0">
        <a:spcBef>
          <a:spcPct val="50000"/>
        </a:spcBef>
        <a:spcAft>
          <a:spcPct val="0"/>
        </a:spcAft>
        <a:buClr>
          <a:schemeClr val="folHlink"/>
        </a:buClr>
        <a:buChar char="•"/>
        <a:defRPr sz="1400">
          <a:solidFill>
            <a:schemeClr val="tx1"/>
          </a:solidFill>
          <a:latin typeface="+mn-lt"/>
        </a:defRPr>
      </a:lvl3pPr>
      <a:lvl4pPr marL="1806575" indent="-206375" algn="l" rtl="0" eaLnBrk="0" fontAlgn="base" hangingPunct="0">
        <a:spcBef>
          <a:spcPct val="50000"/>
        </a:spcBef>
        <a:spcAft>
          <a:spcPct val="0"/>
        </a:spcAft>
        <a:buClr>
          <a:schemeClr val="folHlink"/>
        </a:buClr>
        <a:buChar char="•"/>
        <a:defRPr sz="1400">
          <a:solidFill>
            <a:schemeClr val="tx1"/>
          </a:solidFill>
          <a:latin typeface="+mn-lt"/>
        </a:defRPr>
      </a:lvl4pPr>
      <a:lvl5pPr marL="2289175" indent="-231775" algn="l" rtl="0" eaLnBrk="0" fontAlgn="base" hangingPunct="0">
        <a:spcBef>
          <a:spcPct val="50000"/>
        </a:spcBef>
        <a:spcAft>
          <a:spcPct val="0"/>
        </a:spcAft>
        <a:buClr>
          <a:schemeClr val="folHlink"/>
        </a:buClr>
        <a:buChar char="•"/>
        <a:defRPr sz="1400">
          <a:solidFill>
            <a:schemeClr val="tx1"/>
          </a:solidFill>
          <a:latin typeface="+mn-lt"/>
        </a:defRPr>
      </a:lvl5pPr>
      <a:lvl6pPr marL="2746375" indent="-231775" algn="l" rtl="0" eaLnBrk="0" fontAlgn="base" hangingPunct="0">
        <a:spcBef>
          <a:spcPct val="50000"/>
        </a:spcBef>
        <a:spcAft>
          <a:spcPct val="0"/>
        </a:spcAft>
        <a:buClr>
          <a:schemeClr val="folHlink"/>
        </a:buClr>
        <a:buChar char="•"/>
        <a:defRPr sz="1400">
          <a:solidFill>
            <a:schemeClr val="tx1"/>
          </a:solidFill>
          <a:latin typeface="+mn-lt"/>
        </a:defRPr>
      </a:lvl6pPr>
      <a:lvl7pPr marL="3203575" indent="-231775" algn="l" rtl="0" eaLnBrk="0" fontAlgn="base" hangingPunct="0">
        <a:spcBef>
          <a:spcPct val="50000"/>
        </a:spcBef>
        <a:spcAft>
          <a:spcPct val="0"/>
        </a:spcAft>
        <a:buClr>
          <a:schemeClr val="folHlink"/>
        </a:buClr>
        <a:buChar char="•"/>
        <a:defRPr sz="1400">
          <a:solidFill>
            <a:schemeClr val="tx1"/>
          </a:solidFill>
          <a:latin typeface="+mn-lt"/>
        </a:defRPr>
      </a:lvl7pPr>
      <a:lvl8pPr marL="3660775" indent="-231775" algn="l" rtl="0" eaLnBrk="0" fontAlgn="base" hangingPunct="0">
        <a:spcBef>
          <a:spcPct val="50000"/>
        </a:spcBef>
        <a:spcAft>
          <a:spcPct val="0"/>
        </a:spcAft>
        <a:buClr>
          <a:schemeClr val="folHlink"/>
        </a:buClr>
        <a:buChar char="•"/>
        <a:defRPr sz="1400">
          <a:solidFill>
            <a:schemeClr val="tx1"/>
          </a:solidFill>
          <a:latin typeface="+mn-lt"/>
        </a:defRPr>
      </a:lvl8pPr>
      <a:lvl9pPr marL="4117975" indent="-231775" algn="l" rtl="0" eaLnBrk="0" fontAlgn="base" hangingPunct="0">
        <a:spcBef>
          <a:spcPct val="50000"/>
        </a:spcBef>
        <a:spcAft>
          <a:spcPct val="0"/>
        </a:spcAft>
        <a:buClr>
          <a:schemeClr val="folHlink"/>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381000" y="1484838"/>
            <a:ext cx="8458200" cy="1241990"/>
          </a:xfrm>
        </p:spPr>
        <p:txBody>
          <a:bodyPr/>
          <a:lstStyle/>
          <a:p>
            <a:r>
              <a:rPr lang="en-GB" sz="3600" dirty="0" smtClean="0">
                <a:latin typeface="+mn-lt"/>
              </a:rPr>
              <a:t>GIIA Masterclass - Insurance Act 2015</a:t>
            </a:r>
            <a:br>
              <a:rPr lang="en-GB" sz="3600" dirty="0" smtClean="0">
                <a:latin typeface="+mn-lt"/>
              </a:rPr>
            </a:br>
            <a:r>
              <a:rPr lang="en-GB" sz="2600" dirty="0" smtClean="0">
                <a:latin typeface="+mn-lt"/>
              </a:rPr>
              <a:t/>
            </a:r>
            <a:br>
              <a:rPr lang="en-GB" sz="2600" dirty="0" smtClean="0">
                <a:latin typeface="+mn-lt"/>
              </a:rPr>
            </a:br>
            <a:r>
              <a:rPr lang="en-GB" sz="2600" dirty="0" smtClean="0">
                <a:latin typeface="+mn-lt"/>
              </a:rPr>
              <a:t>Challenges &amp; Implications for the Captive Industry</a:t>
            </a:r>
            <a:br>
              <a:rPr lang="en-GB" sz="2600" dirty="0" smtClean="0">
                <a:latin typeface="+mn-lt"/>
              </a:rPr>
            </a:br>
            <a:r>
              <a:rPr lang="en-GB" sz="2600" dirty="0" smtClean="0">
                <a:latin typeface="+mn-lt"/>
              </a:rPr>
              <a:t>Raising Standards in the Captive arena</a:t>
            </a:r>
            <a:br>
              <a:rPr lang="en-GB" sz="2600" dirty="0" smtClean="0">
                <a:latin typeface="+mn-lt"/>
              </a:rPr>
            </a:br>
            <a:r>
              <a:rPr lang="en-GB" sz="2600" dirty="0" smtClean="0">
                <a:latin typeface="+mn-lt"/>
              </a:rPr>
              <a:t/>
            </a:r>
            <a:br>
              <a:rPr lang="en-GB" sz="2600" dirty="0" smtClean="0">
                <a:latin typeface="+mn-lt"/>
              </a:rPr>
            </a:br>
            <a:r>
              <a:rPr lang="en-GB" sz="2000" dirty="0" smtClean="0">
                <a:latin typeface="+mn-lt"/>
              </a:rPr>
              <a:t/>
            </a:r>
            <a:br>
              <a:rPr lang="en-GB" sz="2000" dirty="0" smtClean="0">
                <a:latin typeface="+mn-lt"/>
              </a:rPr>
            </a:br>
            <a:r>
              <a:rPr lang="en-US" sz="2000" dirty="0" smtClean="0">
                <a:latin typeface="+mn-lt"/>
              </a:rPr>
              <a:t>Bruce Hepburn, CEO</a:t>
            </a:r>
            <a:r>
              <a:rPr lang="en-US" sz="2000" dirty="0">
                <a:latin typeface="+mn-lt"/>
              </a:rPr>
              <a:t/>
            </a:r>
            <a:br>
              <a:rPr lang="en-US" sz="2000" dirty="0">
                <a:latin typeface="+mn-lt"/>
              </a:rPr>
            </a:br>
            <a:r>
              <a:rPr lang="en-GB" sz="2000" dirty="0">
                <a:latin typeface="+mn-lt"/>
              </a:rPr>
              <a:t>Malcolm </a:t>
            </a:r>
            <a:r>
              <a:rPr lang="en-GB" sz="2000" dirty="0" err="1" smtClean="0">
                <a:latin typeface="+mn-lt"/>
              </a:rPr>
              <a:t>Cutts</a:t>
            </a:r>
            <a:r>
              <a:rPr lang="en-GB" sz="2000" dirty="0" smtClean="0">
                <a:latin typeface="+mn-lt"/>
              </a:rPr>
              <a:t>-Watson, Senior Advisor</a:t>
            </a:r>
            <a:r>
              <a:rPr lang="en-US" sz="2000" dirty="0" smtClean="0">
                <a:latin typeface="+mn-lt"/>
              </a:rPr>
              <a:t/>
            </a:r>
            <a:br>
              <a:rPr lang="en-US" sz="2000" dirty="0" smtClean="0">
                <a:latin typeface="+mn-lt"/>
              </a:rPr>
            </a:br>
            <a:r>
              <a:rPr lang="en-US" sz="2000" dirty="0" smtClean="0">
                <a:latin typeface="+mn-lt"/>
              </a:rPr>
              <a:t>David Hertzell, Senior Advisor &amp; former Law Commissioner</a:t>
            </a:r>
            <a:br>
              <a:rPr lang="en-US" sz="2000" dirty="0" smtClean="0">
                <a:latin typeface="+mn-lt"/>
              </a:rPr>
            </a:br>
            <a:r>
              <a:rPr lang="en-US" sz="2600" dirty="0">
                <a:latin typeface="+mn-lt"/>
              </a:rPr>
              <a:t/>
            </a:r>
            <a:br>
              <a:rPr lang="en-US" sz="2600" dirty="0">
                <a:latin typeface="+mn-lt"/>
              </a:rPr>
            </a:br>
            <a:r>
              <a:rPr lang="en-US" sz="1600" dirty="0" smtClean="0">
                <a:latin typeface="+mn-lt"/>
              </a:rPr>
              <a:t>Guernsey, 18</a:t>
            </a:r>
            <a:r>
              <a:rPr lang="en-US" sz="1600" baseline="30000" dirty="0" smtClean="0">
                <a:latin typeface="+mn-lt"/>
              </a:rPr>
              <a:t>th</a:t>
            </a:r>
            <a:r>
              <a:rPr lang="en-US" sz="1600" dirty="0" smtClean="0">
                <a:latin typeface="+mn-lt"/>
              </a:rPr>
              <a:t> May 2016</a:t>
            </a:r>
            <a:endParaRPr lang="en-GB" sz="2600" dirty="0" smtClean="0">
              <a:latin typeface="+mn-lt"/>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3614568" y="2437023"/>
            <a:ext cx="5440532" cy="3588467"/>
          </a:xfrm>
          <a:prstGeom prst="rect">
            <a:avLst/>
          </a:prstGeom>
          <a:solidFill>
            <a:schemeClr val="accent2">
              <a:lumMod val="40000"/>
              <a:lumOff val="60000"/>
              <a:alpha val="29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kumimoji="0" lang="en-GB" sz="1000" b="1" i="0" u="none" strike="noStrike" cap="none" normalizeH="0" baseline="0" dirty="0" smtClean="0">
              <a:ln>
                <a:noFill/>
              </a:ln>
              <a:solidFill>
                <a:schemeClr val="tx1"/>
              </a:solidFill>
              <a:effectLst/>
              <a:latin typeface="Helvetica" pitchFamily="34" charset="0"/>
            </a:endParaRPr>
          </a:p>
        </p:txBody>
      </p:sp>
      <p:sp>
        <p:nvSpPr>
          <p:cNvPr id="3" name="Content Placeholder 2"/>
          <p:cNvSpPr>
            <a:spLocks noGrp="1"/>
          </p:cNvSpPr>
          <p:nvPr>
            <p:ph idx="1"/>
          </p:nvPr>
        </p:nvSpPr>
        <p:spPr>
          <a:xfrm>
            <a:off x="258184" y="762624"/>
            <a:ext cx="8735209" cy="5828713"/>
          </a:xfrm>
          <a:noFill/>
        </p:spPr>
        <p:txBody>
          <a:bodyPr/>
          <a:lstStyle/>
          <a:p>
            <a:pPr>
              <a:buNone/>
            </a:pPr>
            <a:r>
              <a:rPr lang="en-GB" b="1" dirty="0" smtClean="0"/>
              <a:t>Insurance Act 2015 – Implementation Challenges</a:t>
            </a:r>
          </a:p>
          <a:p>
            <a:pPr>
              <a:spcBef>
                <a:spcPts val="2400"/>
              </a:spcBef>
            </a:pPr>
            <a:r>
              <a:rPr lang="en-GB" dirty="0"/>
              <a:t>BIBA/</a:t>
            </a:r>
            <a:r>
              <a:rPr lang="en-GB" dirty="0" err="1"/>
              <a:t>Mactavish</a:t>
            </a:r>
            <a:r>
              <a:rPr lang="en-GB" dirty="0"/>
              <a:t> Guide: Part </a:t>
            </a:r>
            <a:r>
              <a:rPr lang="en-GB" dirty="0" smtClean="0"/>
              <a:t>Two (Implementation)</a:t>
            </a:r>
            <a:endParaRPr lang="en-GB" dirty="0"/>
          </a:p>
          <a:p>
            <a:pPr>
              <a:spcBef>
                <a:spcPts val="600"/>
              </a:spcBef>
            </a:pPr>
            <a:r>
              <a:rPr lang="en-GB" dirty="0"/>
              <a:t>Critical </a:t>
            </a:r>
            <a:r>
              <a:rPr lang="en-GB" dirty="0" smtClean="0"/>
              <a:t>guidance on what each party </a:t>
            </a:r>
            <a:r>
              <a:rPr lang="en-GB" b="1" u="sng" dirty="0" smtClean="0"/>
              <a:t>needs to do</a:t>
            </a:r>
            <a:endParaRPr lang="en-GB" b="1" u="sng" dirty="0"/>
          </a:p>
          <a:p>
            <a:pPr>
              <a:spcBef>
                <a:spcPts val="2400"/>
              </a:spcBef>
            </a:pPr>
            <a:endParaRPr lang="en-GB" dirty="0" smtClean="0">
              <a:solidFill>
                <a:srgbClr val="FF0000"/>
              </a:solidFill>
            </a:endParaRPr>
          </a:p>
          <a:p>
            <a:pPr>
              <a:buNone/>
            </a:pPr>
            <a:endParaRPr lang="en-GB" b="1" dirty="0" smtClean="0"/>
          </a:p>
        </p:txBody>
      </p:sp>
      <p:sp>
        <p:nvSpPr>
          <p:cNvPr id="6" name="Title 1"/>
          <p:cNvSpPr>
            <a:spLocks noGrp="1"/>
          </p:cNvSpPr>
          <p:nvPr>
            <p:ph type="title"/>
          </p:nvPr>
        </p:nvSpPr>
        <p:spPr>
          <a:xfrm>
            <a:off x="129092" y="100366"/>
            <a:ext cx="8907328" cy="457200"/>
          </a:xfrm>
          <a:noFill/>
          <a:ln w="9525">
            <a:noFill/>
            <a:miter lim="800000"/>
            <a:headEnd/>
            <a:tailEnd/>
          </a:ln>
        </p:spPr>
        <p:txBody>
          <a:bodyPr vert="horz" wrap="square" lIns="0" tIns="0" rIns="0" bIns="0" numCol="1" anchor="t" anchorCtr="0" compatLnSpc="1">
            <a:prstTxWarp prst="textNoShape">
              <a:avLst/>
            </a:prstTxWarp>
          </a:bodyPr>
          <a:lstStyle/>
          <a:p>
            <a:r>
              <a:rPr lang="en-GB" dirty="0" smtClean="0">
                <a:latin typeface="+mn-lt"/>
              </a:rPr>
              <a:t>IA 2015 – Implications for the Captive industry</a:t>
            </a:r>
            <a:endParaRPr lang="en-GB" dirty="0">
              <a:latin typeface="+mn-lt"/>
            </a:endParaRPr>
          </a:p>
        </p:txBody>
      </p:sp>
      <p:cxnSp>
        <p:nvCxnSpPr>
          <p:cNvPr id="10" name="Straight Connector 9"/>
          <p:cNvCxnSpPr/>
          <p:nvPr/>
        </p:nvCxnSpPr>
        <p:spPr bwMode="auto">
          <a:xfrm flipV="1">
            <a:off x="2929281" y="2448973"/>
            <a:ext cx="703141" cy="141014"/>
          </a:xfrm>
          <a:prstGeom prst="line">
            <a:avLst/>
          </a:prstGeom>
          <a:noFill/>
          <a:ln w="19050">
            <a:solidFill>
              <a:schemeClr val="accent2"/>
            </a:solidFill>
            <a:prstDash val="dash"/>
            <a:miter lim="800000"/>
            <a:headEnd/>
            <a:tailEnd/>
          </a:ln>
        </p:spPr>
      </p:cxnSp>
      <p:cxnSp>
        <p:nvCxnSpPr>
          <p:cNvPr id="11" name="Straight Connector 10"/>
          <p:cNvCxnSpPr/>
          <p:nvPr/>
        </p:nvCxnSpPr>
        <p:spPr bwMode="auto">
          <a:xfrm>
            <a:off x="2918523" y="5964759"/>
            <a:ext cx="713899" cy="60732"/>
          </a:xfrm>
          <a:prstGeom prst="line">
            <a:avLst/>
          </a:prstGeom>
          <a:noFill/>
          <a:ln w="19050">
            <a:solidFill>
              <a:schemeClr val="accent2"/>
            </a:solidFill>
            <a:prstDash val="dash"/>
            <a:miter lim="800000"/>
            <a:headEnd/>
            <a:tailEnd/>
          </a:ln>
        </p:spPr>
      </p:cxnSp>
      <p:sp>
        <p:nvSpPr>
          <p:cNvPr id="13" name="Content Placeholder 2"/>
          <p:cNvSpPr txBox="1">
            <a:spLocks/>
          </p:cNvSpPr>
          <p:nvPr/>
        </p:nvSpPr>
        <p:spPr bwMode="auto">
          <a:xfrm>
            <a:off x="410584" y="2519479"/>
            <a:ext cx="8735209" cy="422425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84163" indent="-284163" algn="l" rtl="0" eaLnBrk="0" fontAlgn="base" hangingPunct="0">
              <a:spcBef>
                <a:spcPct val="50000"/>
              </a:spcBef>
              <a:spcAft>
                <a:spcPct val="0"/>
              </a:spcAft>
              <a:buClr>
                <a:schemeClr val="folHlink"/>
              </a:buClr>
              <a:buChar char="•"/>
              <a:defRPr sz="2400">
                <a:solidFill>
                  <a:schemeClr val="tx1"/>
                </a:solidFill>
                <a:latin typeface="+mn-lt"/>
                <a:ea typeface="+mn-ea"/>
                <a:cs typeface="+mn-cs"/>
              </a:defRPr>
            </a:lvl1pPr>
            <a:lvl2pPr marL="854075" indent="-279400" algn="l" rtl="0" eaLnBrk="0" fontAlgn="base" hangingPunct="0">
              <a:spcBef>
                <a:spcPct val="50000"/>
              </a:spcBef>
              <a:spcAft>
                <a:spcPct val="0"/>
              </a:spcAft>
              <a:buClr>
                <a:schemeClr val="folHlink"/>
              </a:buClr>
              <a:buChar char="•"/>
              <a:defRPr>
                <a:solidFill>
                  <a:schemeClr val="tx1"/>
                </a:solidFill>
                <a:latin typeface="+mn-lt"/>
              </a:defRPr>
            </a:lvl2pPr>
            <a:lvl3pPr marL="1336675" indent="-193675" algn="l" rtl="0" eaLnBrk="0" fontAlgn="base" hangingPunct="0">
              <a:spcBef>
                <a:spcPct val="50000"/>
              </a:spcBef>
              <a:spcAft>
                <a:spcPct val="0"/>
              </a:spcAft>
              <a:buClr>
                <a:schemeClr val="folHlink"/>
              </a:buClr>
              <a:buChar char="•"/>
              <a:defRPr sz="1400">
                <a:solidFill>
                  <a:schemeClr val="tx1"/>
                </a:solidFill>
                <a:latin typeface="+mn-lt"/>
              </a:defRPr>
            </a:lvl3pPr>
            <a:lvl4pPr marL="1806575" indent="-206375" algn="l" rtl="0" eaLnBrk="0" fontAlgn="base" hangingPunct="0">
              <a:spcBef>
                <a:spcPct val="50000"/>
              </a:spcBef>
              <a:spcAft>
                <a:spcPct val="0"/>
              </a:spcAft>
              <a:buClr>
                <a:schemeClr val="folHlink"/>
              </a:buClr>
              <a:buChar char="•"/>
              <a:defRPr sz="1400">
                <a:solidFill>
                  <a:schemeClr val="tx1"/>
                </a:solidFill>
                <a:latin typeface="+mn-lt"/>
              </a:defRPr>
            </a:lvl4pPr>
            <a:lvl5pPr marL="2289175" indent="-231775" algn="l" rtl="0" eaLnBrk="0" fontAlgn="base" hangingPunct="0">
              <a:spcBef>
                <a:spcPct val="50000"/>
              </a:spcBef>
              <a:spcAft>
                <a:spcPct val="0"/>
              </a:spcAft>
              <a:buClr>
                <a:schemeClr val="folHlink"/>
              </a:buClr>
              <a:buChar char="•"/>
              <a:defRPr sz="1400">
                <a:solidFill>
                  <a:schemeClr val="tx1"/>
                </a:solidFill>
                <a:latin typeface="+mn-lt"/>
              </a:defRPr>
            </a:lvl5pPr>
            <a:lvl6pPr marL="2746375" indent="-231775" algn="l" rtl="0" eaLnBrk="0" fontAlgn="base" hangingPunct="0">
              <a:spcBef>
                <a:spcPct val="50000"/>
              </a:spcBef>
              <a:spcAft>
                <a:spcPct val="0"/>
              </a:spcAft>
              <a:buClr>
                <a:schemeClr val="folHlink"/>
              </a:buClr>
              <a:buChar char="•"/>
              <a:defRPr sz="1400">
                <a:solidFill>
                  <a:schemeClr val="tx1"/>
                </a:solidFill>
                <a:latin typeface="+mn-lt"/>
              </a:defRPr>
            </a:lvl6pPr>
            <a:lvl7pPr marL="3203575" indent="-231775" algn="l" rtl="0" eaLnBrk="0" fontAlgn="base" hangingPunct="0">
              <a:spcBef>
                <a:spcPct val="50000"/>
              </a:spcBef>
              <a:spcAft>
                <a:spcPct val="0"/>
              </a:spcAft>
              <a:buClr>
                <a:schemeClr val="folHlink"/>
              </a:buClr>
              <a:buChar char="•"/>
              <a:defRPr sz="1400">
                <a:solidFill>
                  <a:schemeClr val="tx1"/>
                </a:solidFill>
                <a:latin typeface="+mn-lt"/>
              </a:defRPr>
            </a:lvl7pPr>
            <a:lvl8pPr marL="3660775" indent="-231775" algn="l" rtl="0" eaLnBrk="0" fontAlgn="base" hangingPunct="0">
              <a:spcBef>
                <a:spcPct val="50000"/>
              </a:spcBef>
              <a:spcAft>
                <a:spcPct val="0"/>
              </a:spcAft>
              <a:buClr>
                <a:schemeClr val="folHlink"/>
              </a:buClr>
              <a:buChar char="•"/>
              <a:defRPr sz="1400">
                <a:solidFill>
                  <a:schemeClr val="tx1"/>
                </a:solidFill>
                <a:latin typeface="+mn-lt"/>
              </a:defRPr>
            </a:lvl8pPr>
            <a:lvl9pPr marL="4117975" indent="-231775" algn="l" rtl="0" eaLnBrk="0" fontAlgn="base" hangingPunct="0">
              <a:spcBef>
                <a:spcPct val="50000"/>
              </a:spcBef>
              <a:spcAft>
                <a:spcPct val="0"/>
              </a:spcAft>
              <a:buClr>
                <a:schemeClr val="folHlink"/>
              </a:buClr>
              <a:buChar char="•"/>
              <a:defRPr sz="1400">
                <a:solidFill>
                  <a:schemeClr val="tx1"/>
                </a:solidFill>
                <a:latin typeface="+mn-lt"/>
              </a:defRPr>
            </a:lvl9pPr>
          </a:lstStyle>
          <a:p>
            <a:pPr marL="3384000" lvl="6" indent="0">
              <a:spcBef>
                <a:spcPts val="1800"/>
              </a:spcBef>
              <a:buFontTx/>
              <a:buNone/>
            </a:pPr>
            <a:r>
              <a:rPr lang="en-GB" sz="2000" b="1" u="sng" kern="0" dirty="0" smtClean="0"/>
              <a:t>BIBA/</a:t>
            </a:r>
            <a:r>
              <a:rPr lang="en-GB" sz="2000" b="1" u="sng" kern="0" dirty="0" err="1" smtClean="0"/>
              <a:t>Mactavish</a:t>
            </a:r>
            <a:r>
              <a:rPr lang="en-GB" sz="2000" b="1" u="sng" kern="0" dirty="0" smtClean="0"/>
              <a:t> – Implementation </a:t>
            </a:r>
            <a:r>
              <a:rPr lang="en-GB" sz="2000" u="sng" kern="0" dirty="0" smtClean="0"/>
              <a:t>G</a:t>
            </a:r>
            <a:r>
              <a:rPr lang="en-GB" sz="2000" b="1" u="sng" kern="0" dirty="0" smtClean="0"/>
              <a:t>uide:</a:t>
            </a:r>
          </a:p>
          <a:p>
            <a:pPr marL="3600000" lvl="6">
              <a:spcBef>
                <a:spcPts val="1200"/>
              </a:spcBef>
              <a:buFont typeface="Wingdings" panose="05000000000000000000" pitchFamily="2" charset="2"/>
              <a:buChar char="Ø"/>
            </a:pPr>
            <a:r>
              <a:rPr lang="en-GB" sz="2000" b="0" kern="0" dirty="0" smtClean="0"/>
              <a:t>Challenges of implementation</a:t>
            </a:r>
          </a:p>
          <a:p>
            <a:pPr marL="4140000" lvl="7" indent="-342900">
              <a:spcBef>
                <a:spcPts val="600"/>
              </a:spcBef>
              <a:buFont typeface="+mj-lt"/>
              <a:buAutoNum type="arabicPeriod"/>
            </a:pPr>
            <a:r>
              <a:rPr lang="en-GB" sz="2000" b="0" kern="0" dirty="0" smtClean="0"/>
              <a:t>Devil in the detail</a:t>
            </a:r>
          </a:p>
          <a:p>
            <a:pPr marL="4140000" lvl="7" indent="-342900">
              <a:spcBef>
                <a:spcPts val="600"/>
              </a:spcBef>
              <a:buFont typeface="+mj-lt"/>
              <a:buAutoNum type="arabicPeriod"/>
            </a:pPr>
            <a:r>
              <a:rPr lang="en-GB" sz="2000" b="0" kern="0" dirty="0" smtClean="0"/>
              <a:t>Fair Presentation &amp; Reasonable Search</a:t>
            </a:r>
          </a:p>
          <a:p>
            <a:pPr marL="4140000" lvl="7" indent="-342900">
              <a:spcBef>
                <a:spcPts val="600"/>
              </a:spcBef>
              <a:buFont typeface="+mj-lt"/>
              <a:buAutoNum type="arabicPeriod"/>
            </a:pPr>
            <a:r>
              <a:rPr lang="en-GB" sz="2000" b="0" kern="0" dirty="0" smtClean="0"/>
              <a:t>Warranties &amp; Conditions</a:t>
            </a:r>
          </a:p>
          <a:p>
            <a:pPr marL="4140000" lvl="7" indent="-342900">
              <a:spcBef>
                <a:spcPts val="600"/>
              </a:spcBef>
              <a:buFont typeface="+mj-lt"/>
              <a:buAutoNum type="arabicPeriod"/>
            </a:pPr>
            <a:r>
              <a:rPr lang="en-GB" sz="2000" b="0" kern="0" dirty="0" smtClean="0"/>
              <a:t>Contracting Out</a:t>
            </a:r>
          </a:p>
          <a:p>
            <a:pPr marL="3600000" lvl="6">
              <a:spcBef>
                <a:spcPts val="900"/>
              </a:spcBef>
              <a:buFont typeface="Wingdings" panose="05000000000000000000" pitchFamily="2" charset="2"/>
              <a:buChar char="Ø"/>
            </a:pPr>
            <a:r>
              <a:rPr lang="en-GB" sz="2000" b="0" kern="0" dirty="0" smtClean="0"/>
              <a:t>Implementation measures: a blueprint for customers, brokers and insurers</a:t>
            </a:r>
          </a:p>
          <a:p>
            <a:pPr marL="3600000" lvl="6">
              <a:spcBef>
                <a:spcPts val="900"/>
              </a:spcBef>
              <a:buFont typeface="Wingdings" panose="05000000000000000000" pitchFamily="2" charset="2"/>
              <a:buChar char="Ø"/>
            </a:pPr>
            <a:r>
              <a:rPr lang="en-GB" sz="2000" b="0" kern="0" dirty="0" smtClean="0"/>
              <a:t>Broker toolkit updated</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699" y="2589986"/>
            <a:ext cx="2337021" cy="3374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5971056"/>
      </p:ext>
    </p:extLst>
  </p:cSld>
  <p:clrMapOvr>
    <a:masterClrMapping/>
  </p:clrMapOvr>
  <p:transition>
    <p:fade/>
  </p:transition>
  <p:timing>
    <p:tnLst>
      <p:par>
        <p:cTn id="1" dur="indefinite" restart="never" nodeType="tmRoot"/>
      </p:par>
    </p:tnLst>
    <p:bldLst>
      <p:bldP spid="3" grpId="0" build="p" autoUpdateAnimBg="0" advAuto="0">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1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 lvl="3">
            <p:tnLst>
              <p:par>
                <p:cTn presetID="10" presetClass="entr" presetSubtype="0" fill="hold" nodeType="withEffect">
                  <p:stCondLst>
                    <p:cond delay="2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 lvl="4">
            <p:tnLst>
              <p:par>
                <p:cTn presetID="10" presetClass="entr" presetSubtype="0"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fade">
                      <p:cBhvr>
                        <p:cTn dur="700"/>
                        <p:tgtEl>
                          <p:spTgt spid="3"/>
                        </p:tgtEl>
                      </p:cBhvr>
                    </p:animEffect>
                  </p:childTnLst>
                </p:cTn>
              </p:par>
            </p:tnLst>
          </p:tmpl>
          <p:tmpl lvl="5">
            <p:tnLst>
              <p:par>
                <p:cTn presetID="10" presetClass="entr" presetSubtype="0" fill="hold" nodeType="withEffect">
                  <p:stCondLst>
                    <p:cond delay="4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Lst>
      </p:bldP>
      <p:bldP spid="6" grpId="0" autoUpdateAnimBg="0"/>
      <p:bldP spid="13" grpId="0" build="p" autoUpdateAnimBg="0" advAuto="0">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2">
            <p:tnLst>
              <p:par>
                <p:cTn presetID="10" presetClass="entr" presetSubtype="0" fill="hold" nodeType="withEffect">
                  <p:stCondLst>
                    <p:cond delay="100"/>
                  </p:stCondLst>
                  <p:childTnLst>
                    <p:set>
                      <p:cBhvr>
                        <p:cTn dur="1" fill="hold">
                          <p:stCondLst>
                            <p:cond delay="0"/>
                          </p:stCondLst>
                        </p:cTn>
                        <p:tgtEl>
                          <p:spTgt spid="13"/>
                        </p:tgtEl>
                        <p:attrNameLst>
                          <p:attrName>style.visibility</p:attrName>
                        </p:attrNameLst>
                      </p:cBhvr>
                      <p:to>
                        <p:strVal val="visible"/>
                      </p:to>
                    </p:set>
                    <p:animEffect transition="in" filter="fade">
                      <p:cBhvr>
                        <p:cTn dur="600"/>
                        <p:tgtEl>
                          <p:spTgt spid="13"/>
                        </p:tgtEl>
                      </p:cBhvr>
                    </p:animEffect>
                  </p:childTnLst>
                </p:cTn>
              </p:par>
            </p:tnLst>
          </p:tmpl>
          <p:tmpl lvl="3">
            <p:tnLst>
              <p:par>
                <p:cTn presetID="10" presetClass="entr" presetSubtype="0" fill="hold" nodeType="withEffect">
                  <p:stCondLst>
                    <p:cond delay="200"/>
                  </p:stCondLst>
                  <p:childTnLst>
                    <p:set>
                      <p:cBhvr>
                        <p:cTn dur="1" fill="hold">
                          <p:stCondLst>
                            <p:cond delay="0"/>
                          </p:stCondLst>
                        </p:cTn>
                        <p:tgtEl>
                          <p:spTgt spid="13"/>
                        </p:tgtEl>
                        <p:attrNameLst>
                          <p:attrName>style.visibility</p:attrName>
                        </p:attrNameLst>
                      </p:cBhvr>
                      <p:to>
                        <p:strVal val="visible"/>
                      </p:to>
                    </p:set>
                    <p:animEffect transition="in" filter="fade">
                      <p:cBhvr>
                        <p:cTn dur="600"/>
                        <p:tgtEl>
                          <p:spTgt spid="13"/>
                        </p:tgtEl>
                      </p:cBhvr>
                    </p:animEffect>
                  </p:childTnLst>
                </p:cTn>
              </p:par>
            </p:tnLst>
          </p:tmpl>
          <p:tmpl lvl="4">
            <p:tnLst>
              <p:par>
                <p:cTn presetID="10" presetClass="entr" presetSubtype="0" fill="hold" nodeType="withEffect">
                  <p:stCondLst>
                    <p:cond delay="300"/>
                  </p:stCondLst>
                  <p:childTnLst>
                    <p:set>
                      <p:cBhvr>
                        <p:cTn dur="1" fill="hold">
                          <p:stCondLst>
                            <p:cond delay="0"/>
                          </p:stCondLst>
                        </p:cTn>
                        <p:tgtEl>
                          <p:spTgt spid="13"/>
                        </p:tgtEl>
                        <p:attrNameLst>
                          <p:attrName>style.visibility</p:attrName>
                        </p:attrNameLst>
                      </p:cBhvr>
                      <p:to>
                        <p:strVal val="visible"/>
                      </p:to>
                    </p:set>
                    <p:animEffect transition="in" filter="fade">
                      <p:cBhvr>
                        <p:cTn dur="700"/>
                        <p:tgtEl>
                          <p:spTgt spid="13"/>
                        </p:tgtEl>
                      </p:cBhvr>
                    </p:animEffect>
                  </p:childTnLst>
                </p:cTn>
              </p:par>
            </p:tnLst>
          </p:tmpl>
          <p:tmpl lvl="5">
            <p:tnLst>
              <p:par>
                <p:cTn presetID="10" presetClass="entr" presetSubtype="0" fill="hold" nodeType="withEffect">
                  <p:stCondLst>
                    <p:cond delay="400"/>
                  </p:stCondLst>
                  <p:childTnLst>
                    <p:set>
                      <p:cBhvr>
                        <p:cTn dur="1" fill="hold">
                          <p:stCondLst>
                            <p:cond delay="0"/>
                          </p:stCondLst>
                        </p:cTn>
                        <p:tgtEl>
                          <p:spTgt spid="13"/>
                        </p:tgtEl>
                        <p:attrNameLst>
                          <p:attrName>style.visibility</p:attrName>
                        </p:attrNameLst>
                      </p:cBhvr>
                      <p:to>
                        <p:strVal val="visible"/>
                      </p:to>
                    </p:set>
                    <p:animEffect transition="in" filter="fade">
                      <p:cBhvr>
                        <p:cTn dur="600"/>
                        <p:tgtEl>
                          <p:spTgt spid="13"/>
                        </p:tgtEl>
                      </p:cBhvr>
                    </p:animEffect>
                  </p:childTnLst>
                </p:cTn>
              </p:par>
            </p:tnLst>
          </p:tmpl>
        </p:tmplLst>
      </p:b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p:cNvPicPr>
          <p:nvPr/>
        </p:nvPicPr>
        <p:blipFill rotWithShape="1">
          <a:blip r:embed="rId2"/>
          <a:srcRect l="27454" t="16279" r="42097" b="6213"/>
          <a:stretch/>
        </p:blipFill>
        <p:spPr bwMode="auto">
          <a:xfrm>
            <a:off x="520699" y="2589987"/>
            <a:ext cx="2337021" cy="3374770"/>
          </a:xfrm>
          <a:prstGeom prst="rect">
            <a:avLst/>
          </a:prstGeom>
          <a:noFill/>
          <a:ln w="9525">
            <a:solidFill>
              <a:schemeClr val="tx1"/>
            </a:solidFill>
            <a:miter lim="800000"/>
            <a:headEnd/>
            <a:tailEnd/>
          </a:ln>
          <a:extLst>
            <a:ext uri="{53640926-AAD7-44D8-BBD7-CCE9431645EC}">
              <a14:shadowObscured xmlns:a14="http://schemas.microsoft.com/office/drawing/2010/main"/>
            </a:ext>
          </a:extLst>
        </p:spPr>
      </p:pic>
      <p:sp>
        <p:nvSpPr>
          <p:cNvPr id="12" name="Rectangle 11"/>
          <p:cNvSpPr/>
          <p:nvPr/>
        </p:nvSpPr>
        <p:spPr bwMode="auto">
          <a:xfrm>
            <a:off x="3614568" y="2437023"/>
            <a:ext cx="5440532" cy="3588467"/>
          </a:xfrm>
          <a:prstGeom prst="rect">
            <a:avLst/>
          </a:prstGeom>
          <a:solidFill>
            <a:schemeClr val="accent2">
              <a:lumMod val="40000"/>
              <a:lumOff val="60000"/>
              <a:alpha val="29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kumimoji="0" lang="en-GB" sz="1000" b="1" i="0" u="none" strike="noStrike" cap="none" normalizeH="0" baseline="0" dirty="0" smtClean="0">
              <a:ln>
                <a:noFill/>
              </a:ln>
              <a:solidFill>
                <a:schemeClr val="tx1"/>
              </a:solidFill>
              <a:effectLst/>
              <a:latin typeface="Helvetica" pitchFamily="34" charset="0"/>
            </a:endParaRPr>
          </a:p>
        </p:txBody>
      </p:sp>
      <p:sp>
        <p:nvSpPr>
          <p:cNvPr id="3" name="Content Placeholder 2"/>
          <p:cNvSpPr>
            <a:spLocks noGrp="1"/>
          </p:cNvSpPr>
          <p:nvPr>
            <p:ph idx="1"/>
          </p:nvPr>
        </p:nvSpPr>
        <p:spPr>
          <a:xfrm>
            <a:off x="258184" y="762624"/>
            <a:ext cx="8735209" cy="5828713"/>
          </a:xfrm>
          <a:noFill/>
        </p:spPr>
        <p:txBody>
          <a:bodyPr/>
          <a:lstStyle/>
          <a:p>
            <a:pPr>
              <a:buNone/>
            </a:pPr>
            <a:r>
              <a:rPr lang="en-GB" b="1" dirty="0" smtClean="0"/>
              <a:t>FERMA – Changes in UK Insurance Law</a:t>
            </a:r>
          </a:p>
          <a:p>
            <a:pPr>
              <a:spcBef>
                <a:spcPts val="2400"/>
              </a:spcBef>
            </a:pPr>
            <a:r>
              <a:rPr lang="en-GB" dirty="0" smtClean="0"/>
              <a:t>FERMA/Mactavish Introduction to the Insurance Act 2015 for European businesses</a:t>
            </a:r>
            <a:endParaRPr lang="en-GB" dirty="0"/>
          </a:p>
          <a:p>
            <a:pPr marL="0" indent="0">
              <a:spcBef>
                <a:spcPts val="2400"/>
              </a:spcBef>
              <a:buNone/>
            </a:pPr>
            <a:endParaRPr lang="en-GB" dirty="0" smtClean="0">
              <a:solidFill>
                <a:srgbClr val="FF0000"/>
              </a:solidFill>
            </a:endParaRPr>
          </a:p>
          <a:p>
            <a:pPr>
              <a:buNone/>
            </a:pPr>
            <a:endParaRPr lang="en-GB" b="1" dirty="0" smtClean="0"/>
          </a:p>
        </p:txBody>
      </p:sp>
      <p:sp>
        <p:nvSpPr>
          <p:cNvPr id="6" name="Title 1"/>
          <p:cNvSpPr>
            <a:spLocks noGrp="1"/>
          </p:cNvSpPr>
          <p:nvPr>
            <p:ph type="title"/>
          </p:nvPr>
        </p:nvSpPr>
        <p:spPr>
          <a:xfrm>
            <a:off x="129092" y="100366"/>
            <a:ext cx="8907328" cy="457200"/>
          </a:xfrm>
          <a:noFill/>
          <a:ln w="9525">
            <a:noFill/>
            <a:miter lim="800000"/>
            <a:headEnd/>
            <a:tailEnd/>
          </a:ln>
        </p:spPr>
        <p:txBody>
          <a:bodyPr vert="horz" wrap="square" lIns="0" tIns="0" rIns="0" bIns="0" numCol="1" anchor="t" anchorCtr="0" compatLnSpc="1">
            <a:prstTxWarp prst="textNoShape">
              <a:avLst/>
            </a:prstTxWarp>
          </a:bodyPr>
          <a:lstStyle/>
          <a:p>
            <a:r>
              <a:rPr lang="en-GB" dirty="0" smtClean="0">
                <a:latin typeface="+mn-lt"/>
              </a:rPr>
              <a:t>IA 2015 – Implications for the Captive industry</a:t>
            </a:r>
            <a:endParaRPr lang="en-GB" dirty="0">
              <a:latin typeface="+mn-lt"/>
            </a:endParaRPr>
          </a:p>
        </p:txBody>
      </p:sp>
      <p:cxnSp>
        <p:nvCxnSpPr>
          <p:cNvPr id="10" name="Straight Connector 9"/>
          <p:cNvCxnSpPr/>
          <p:nvPr/>
        </p:nvCxnSpPr>
        <p:spPr bwMode="auto">
          <a:xfrm flipV="1">
            <a:off x="2929281" y="2448973"/>
            <a:ext cx="703141" cy="141014"/>
          </a:xfrm>
          <a:prstGeom prst="line">
            <a:avLst/>
          </a:prstGeom>
          <a:noFill/>
          <a:ln w="19050">
            <a:solidFill>
              <a:schemeClr val="accent2"/>
            </a:solidFill>
            <a:prstDash val="dash"/>
            <a:miter lim="800000"/>
            <a:headEnd/>
            <a:tailEnd/>
          </a:ln>
        </p:spPr>
      </p:cxnSp>
      <p:cxnSp>
        <p:nvCxnSpPr>
          <p:cNvPr id="11" name="Straight Connector 10"/>
          <p:cNvCxnSpPr/>
          <p:nvPr/>
        </p:nvCxnSpPr>
        <p:spPr bwMode="auto">
          <a:xfrm>
            <a:off x="2918523" y="5964759"/>
            <a:ext cx="713899" cy="60732"/>
          </a:xfrm>
          <a:prstGeom prst="line">
            <a:avLst/>
          </a:prstGeom>
          <a:noFill/>
          <a:ln w="19050">
            <a:solidFill>
              <a:schemeClr val="accent2"/>
            </a:solidFill>
            <a:prstDash val="dash"/>
            <a:miter lim="800000"/>
            <a:headEnd/>
            <a:tailEnd/>
          </a:ln>
        </p:spPr>
      </p:cxnSp>
      <p:sp>
        <p:nvSpPr>
          <p:cNvPr id="13" name="Content Placeholder 2"/>
          <p:cNvSpPr txBox="1">
            <a:spLocks/>
          </p:cNvSpPr>
          <p:nvPr/>
        </p:nvSpPr>
        <p:spPr bwMode="auto">
          <a:xfrm>
            <a:off x="410584" y="2647075"/>
            <a:ext cx="8735209" cy="422425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84163" indent="-284163" algn="l" rtl="0" eaLnBrk="0" fontAlgn="base" hangingPunct="0">
              <a:spcBef>
                <a:spcPct val="50000"/>
              </a:spcBef>
              <a:spcAft>
                <a:spcPct val="0"/>
              </a:spcAft>
              <a:buClr>
                <a:schemeClr val="folHlink"/>
              </a:buClr>
              <a:buChar char="•"/>
              <a:defRPr sz="2400">
                <a:solidFill>
                  <a:schemeClr val="tx1"/>
                </a:solidFill>
                <a:latin typeface="+mn-lt"/>
                <a:ea typeface="+mn-ea"/>
                <a:cs typeface="+mn-cs"/>
              </a:defRPr>
            </a:lvl1pPr>
            <a:lvl2pPr marL="854075" indent="-279400" algn="l" rtl="0" eaLnBrk="0" fontAlgn="base" hangingPunct="0">
              <a:spcBef>
                <a:spcPct val="50000"/>
              </a:spcBef>
              <a:spcAft>
                <a:spcPct val="0"/>
              </a:spcAft>
              <a:buClr>
                <a:schemeClr val="folHlink"/>
              </a:buClr>
              <a:buChar char="•"/>
              <a:defRPr>
                <a:solidFill>
                  <a:schemeClr val="tx1"/>
                </a:solidFill>
                <a:latin typeface="+mn-lt"/>
              </a:defRPr>
            </a:lvl2pPr>
            <a:lvl3pPr marL="1336675" indent="-193675" algn="l" rtl="0" eaLnBrk="0" fontAlgn="base" hangingPunct="0">
              <a:spcBef>
                <a:spcPct val="50000"/>
              </a:spcBef>
              <a:spcAft>
                <a:spcPct val="0"/>
              </a:spcAft>
              <a:buClr>
                <a:schemeClr val="folHlink"/>
              </a:buClr>
              <a:buChar char="•"/>
              <a:defRPr sz="1400">
                <a:solidFill>
                  <a:schemeClr val="tx1"/>
                </a:solidFill>
                <a:latin typeface="+mn-lt"/>
              </a:defRPr>
            </a:lvl3pPr>
            <a:lvl4pPr marL="1806575" indent="-206375" algn="l" rtl="0" eaLnBrk="0" fontAlgn="base" hangingPunct="0">
              <a:spcBef>
                <a:spcPct val="50000"/>
              </a:spcBef>
              <a:spcAft>
                <a:spcPct val="0"/>
              </a:spcAft>
              <a:buClr>
                <a:schemeClr val="folHlink"/>
              </a:buClr>
              <a:buChar char="•"/>
              <a:defRPr sz="1400">
                <a:solidFill>
                  <a:schemeClr val="tx1"/>
                </a:solidFill>
                <a:latin typeface="+mn-lt"/>
              </a:defRPr>
            </a:lvl4pPr>
            <a:lvl5pPr marL="2289175" indent="-231775" algn="l" rtl="0" eaLnBrk="0" fontAlgn="base" hangingPunct="0">
              <a:spcBef>
                <a:spcPct val="50000"/>
              </a:spcBef>
              <a:spcAft>
                <a:spcPct val="0"/>
              </a:spcAft>
              <a:buClr>
                <a:schemeClr val="folHlink"/>
              </a:buClr>
              <a:buChar char="•"/>
              <a:defRPr sz="1400">
                <a:solidFill>
                  <a:schemeClr val="tx1"/>
                </a:solidFill>
                <a:latin typeface="+mn-lt"/>
              </a:defRPr>
            </a:lvl5pPr>
            <a:lvl6pPr marL="2746375" indent="-231775" algn="l" rtl="0" eaLnBrk="0" fontAlgn="base" hangingPunct="0">
              <a:spcBef>
                <a:spcPct val="50000"/>
              </a:spcBef>
              <a:spcAft>
                <a:spcPct val="0"/>
              </a:spcAft>
              <a:buClr>
                <a:schemeClr val="folHlink"/>
              </a:buClr>
              <a:buChar char="•"/>
              <a:defRPr sz="1400">
                <a:solidFill>
                  <a:schemeClr val="tx1"/>
                </a:solidFill>
                <a:latin typeface="+mn-lt"/>
              </a:defRPr>
            </a:lvl6pPr>
            <a:lvl7pPr marL="3203575" indent="-231775" algn="l" rtl="0" eaLnBrk="0" fontAlgn="base" hangingPunct="0">
              <a:spcBef>
                <a:spcPct val="50000"/>
              </a:spcBef>
              <a:spcAft>
                <a:spcPct val="0"/>
              </a:spcAft>
              <a:buClr>
                <a:schemeClr val="folHlink"/>
              </a:buClr>
              <a:buChar char="•"/>
              <a:defRPr sz="1400">
                <a:solidFill>
                  <a:schemeClr val="tx1"/>
                </a:solidFill>
                <a:latin typeface="+mn-lt"/>
              </a:defRPr>
            </a:lvl7pPr>
            <a:lvl8pPr marL="3660775" indent="-231775" algn="l" rtl="0" eaLnBrk="0" fontAlgn="base" hangingPunct="0">
              <a:spcBef>
                <a:spcPct val="50000"/>
              </a:spcBef>
              <a:spcAft>
                <a:spcPct val="0"/>
              </a:spcAft>
              <a:buClr>
                <a:schemeClr val="folHlink"/>
              </a:buClr>
              <a:buChar char="•"/>
              <a:defRPr sz="1400">
                <a:solidFill>
                  <a:schemeClr val="tx1"/>
                </a:solidFill>
                <a:latin typeface="+mn-lt"/>
              </a:defRPr>
            </a:lvl8pPr>
            <a:lvl9pPr marL="4117975" indent="-231775" algn="l" rtl="0" eaLnBrk="0" fontAlgn="base" hangingPunct="0">
              <a:spcBef>
                <a:spcPct val="50000"/>
              </a:spcBef>
              <a:spcAft>
                <a:spcPct val="0"/>
              </a:spcAft>
              <a:buClr>
                <a:schemeClr val="folHlink"/>
              </a:buClr>
              <a:buChar char="•"/>
              <a:defRPr sz="1400">
                <a:solidFill>
                  <a:schemeClr val="tx1"/>
                </a:solidFill>
                <a:latin typeface="+mn-lt"/>
              </a:defRPr>
            </a:lvl9pPr>
          </a:lstStyle>
          <a:p>
            <a:pPr marL="3384000" lvl="6" indent="0">
              <a:spcBef>
                <a:spcPts val="1800"/>
              </a:spcBef>
              <a:buFontTx/>
              <a:buNone/>
            </a:pPr>
            <a:r>
              <a:rPr lang="en-GB" sz="2000" u="sng" kern="0" dirty="0" smtClean="0"/>
              <a:t>FERMA</a:t>
            </a:r>
            <a:r>
              <a:rPr lang="en-GB" sz="2000" b="1" u="sng" kern="0" dirty="0" smtClean="0"/>
              <a:t>/Mactavish – IA 2015 Introduction:</a:t>
            </a:r>
          </a:p>
          <a:p>
            <a:pPr marL="3600000" lvl="6">
              <a:spcBef>
                <a:spcPts val="1200"/>
              </a:spcBef>
              <a:buFont typeface="Wingdings" panose="05000000000000000000" pitchFamily="2" charset="2"/>
              <a:buChar char="Ø"/>
            </a:pPr>
            <a:r>
              <a:rPr lang="en-GB" sz="2000" b="0" kern="0" dirty="0" smtClean="0"/>
              <a:t>Key aspects of the Act</a:t>
            </a:r>
          </a:p>
          <a:p>
            <a:pPr marL="4140000" lvl="7" indent="-342900">
              <a:spcBef>
                <a:spcPts val="600"/>
              </a:spcBef>
              <a:buFont typeface="+mj-lt"/>
              <a:buAutoNum type="arabicPeriod"/>
            </a:pPr>
            <a:r>
              <a:rPr lang="en-GB" sz="2000" b="0" kern="0" dirty="0" smtClean="0"/>
              <a:t>The duty of fair presentation</a:t>
            </a:r>
          </a:p>
          <a:p>
            <a:pPr marL="4140000" lvl="7" indent="-342900">
              <a:spcBef>
                <a:spcPts val="600"/>
              </a:spcBef>
              <a:buFont typeface="+mj-lt"/>
              <a:buAutoNum type="arabicPeriod"/>
            </a:pPr>
            <a:r>
              <a:rPr lang="en-GB" sz="2000" b="0" kern="0" dirty="0" smtClean="0"/>
              <a:t>Warranties and other conditions</a:t>
            </a:r>
          </a:p>
          <a:p>
            <a:pPr marL="4140000" lvl="7" indent="-342900">
              <a:spcBef>
                <a:spcPts val="600"/>
              </a:spcBef>
              <a:buFont typeface="+mj-lt"/>
              <a:buAutoNum type="arabicPeriod"/>
            </a:pPr>
            <a:r>
              <a:rPr lang="en-GB" sz="2000" b="0" kern="0" dirty="0" smtClean="0"/>
              <a:t>Third parties rights and remedies for fraud</a:t>
            </a:r>
          </a:p>
          <a:p>
            <a:pPr marL="4140000" lvl="7" indent="-342900">
              <a:spcBef>
                <a:spcPts val="600"/>
              </a:spcBef>
              <a:buFont typeface="+mj-lt"/>
              <a:buAutoNum type="arabicPeriod"/>
            </a:pPr>
            <a:r>
              <a:rPr lang="en-GB" sz="2000" b="0" kern="0" dirty="0" smtClean="0"/>
              <a:t>Contracting out</a:t>
            </a:r>
          </a:p>
          <a:p>
            <a:pPr marL="3600000" lvl="6">
              <a:spcBef>
                <a:spcPts val="900"/>
              </a:spcBef>
              <a:buFont typeface="Wingdings" panose="05000000000000000000" pitchFamily="2" charset="2"/>
              <a:buChar char="Ø"/>
            </a:pPr>
            <a:r>
              <a:rPr lang="en-GB" sz="2000" b="0" kern="0" dirty="0" smtClean="0"/>
              <a:t>Key considerations for European businesses</a:t>
            </a:r>
          </a:p>
        </p:txBody>
      </p:sp>
    </p:spTree>
    <p:extLst>
      <p:ext uri="{BB962C8B-B14F-4D97-AF65-F5344CB8AC3E}">
        <p14:creationId xmlns:p14="http://schemas.microsoft.com/office/powerpoint/2010/main" val="4054614593"/>
      </p:ext>
    </p:extLst>
  </p:cSld>
  <p:clrMapOvr>
    <a:masterClrMapping/>
  </p:clrMapOvr>
  <p:transition>
    <p:fade/>
  </p:transition>
  <p:timing>
    <p:tnLst>
      <p:par>
        <p:cTn id="1" dur="indefinite" restart="never" nodeType="tmRoot"/>
      </p:par>
    </p:tnLst>
    <p:bldLst>
      <p:bldP spid="3" grpId="0" build="p" autoUpdateAnimBg="0" advAuto="0">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1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 lvl="3">
            <p:tnLst>
              <p:par>
                <p:cTn presetID="10" presetClass="entr" presetSubtype="0" fill="hold" nodeType="withEffect">
                  <p:stCondLst>
                    <p:cond delay="2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 lvl="4">
            <p:tnLst>
              <p:par>
                <p:cTn presetID="10" presetClass="entr" presetSubtype="0"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fade">
                      <p:cBhvr>
                        <p:cTn dur="700"/>
                        <p:tgtEl>
                          <p:spTgt spid="3"/>
                        </p:tgtEl>
                      </p:cBhvr>
                    </p:animEffect>
                  </p:childTnLst>
                </p:cTn>
              </p:par>
            </p:tnLst>
          </p:tmpl>
          <p:tmpl lvl="5">
            <p:tnLst>
              <p:par>
                <p:cTn presetID="10" presetClass="entr" presetSubtype="0" fill="hold" nodeType="withEffect">
                  <p:stCondLst>
                    <p:cond delay="4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Lst>
      </p:bldP>
      <p:bldP spid="6" grpId="0" autoUpdateAnimBg="0"/>
      <p:bldP spid="13" grpId="0" build="p" autoUpdateAnimBg="0" advAuto="0">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2">
            <p:tnLst>
              <p:par>
                <p:cTn presetID="10" presetClass="entr" presetSubtype="0" fill="hold" nodeType="withEffect">
                  <p:stCondLst>
                    <p:cond delay="100"/>
                  </p:stCondLst>
                  <p:childTnLst>
                    <p:set>
                      <p:cBhvr>
                        <p:cTn dur="1" fill="hold">
                          <p:stCondLst>
                            <p:cond delay="0"/>
                          </p:stCondLst>
                        </p:cTn>
                        <p:tgtEl>
                          <p:spTgt spid="13"/>
                        </p:tgtEl>
                        <p:attrNameLst>
                          <p:attrName>style.visibility</p:attrName>
                        </p:attrNameLst>
                      </p:cBhvr>
                      <p:to>
                        <p:strVal val="visible"/>
                      </p:to>
                    </p:set>
                    <p:animEffect transition="in" filter="fade">
                      <p:cBhvr>
                        <p:cTn dur="600"/>
                        <p:tgtEl>
                          <p:spTgt spid="13"/>
                        </p:tgtEl>
                      </p:cBhvr>
                    </p:animEffect>
                  </p:childTnLst>
                </p:cTn>
              </p:par>
            </p:tnLst>
          </p:tmpl>
          <p:tmpl lvl="3">
            <p:tnLst>
              <p:par>
                <p:cTn presetID="10" presetClass="entr" presetSubtype="0" fill="hold" nodeType="withEffect">
                  <p:stCondLst>
                    <p:cond delay="200"/>
                  </p:stCondLst>
                  <p:childTnLst>
                    <p:set>
                      <p:cBhvr>
                        <p:cTn dur="1" fill="hold">
                          <p:stCondLst>
                            <p:cond delay="0"/>
                          </p:stCondLst>
                        </p:cTn>
                        <p:tgtEl>
                          <p:spTgt spid="13"/>
                        </p:tgtEl>
                        <p:attrNameLst>
                          <p:attrName>style.visibility</p:attrName>
                        </p:attrNameLst>
                      </p:cBhvr>
                      <p:to>
                        <p:strVal val="visible"/>
                      </p:to>
                    </p:set>
                    <p:animEffect transition="in" filter="fade">
                      <p:cBhvr>
                        <p:cTn dur="600"/>
                        <p:tgtEl>
                          <p:spTgt spid="13"/>
                        </p:tgtEl>
                      </p:cBhvr>
                    </p:animEffect>
                  </p:childTnLst>
                </p:cTn>
              </p:par>
            </p:tnLst>
          </p:tmpl>
          <p:tmpl lvl="4">
            <p:tnLst>
              <p:par>
                <p:cTn presetID="10" presetClass="entr" presetSubtype="0" fill="hold" nodeType="withEffect">
                  <p:stCondLst>
                    <p:cond delay="300"/>
                  </p:stCondLst>
                  <p:childTnLst>
                    <p:set>
                      <p:cBhvr>
                        <p:cTn dur="1" fill="hold">
                          <p:stCondLst>
                            <p:cond delay="0"/>
                          </p:stCondLst>
                        </p:cTn>
                        <p:tgtEl>
                          <p:spTgt spid="13"/>
                        </p:tgtEl>
                        <p:attrNameLst>
                          <p:attrName>style.visibility</p:attrName>
                        </p:attrNameLst>
                      </p:cBhvr>
                      <p:to>
                        <p:strVal val="visible"/>
                      </p:to>
                    </p:set>
                    <p:animEffect transition="in" filter="fade">
                      <p:cBhvr>
                        <p:cTn dur="700"/>
                        <p:tgtEl>
                          <p:spTgt spid="13"/>
                        </p:tgtEl>
                      </p:cBhvr>
                    </p:animEffect>
                  </p:childTnLst>
                </p:cTn>
              </p:par>
            </p:tnLst>
          </p:tmpl>
          <p:tmpl lvl="5">
            <p:tnLst>
              <p:par>
                <p:cTn presetID="10" presetClass="entr" presetSubtype="0" fill="hold" nodeType="withEffect">
                  <p:stCondLst>
                    <p:cond delay="400"/>
                  </p:stCondLst>
                  <p:childTnLst>
                    <p:set>
                      <p:cBhvr>
                        <p:cTn dur="1" fill="hold">
                          <p:stCondLst>
                            <p:cond delay="0"/>
                          </p:stCondLst>
                        </p:cTn>
                        <p:tgtEl>
                          <p:spTgt spid="13"/>
                        </p:tgtEl>
                        <p:attrNameLst>
                          <p:attrName>style.visibility</p:attrName>
                        </p:attrNameLst>
                      </p:cBhvr>
                      <p:to>
                        <p:strVal val="visible"/>
                      </p:to>
                    </p:set>
                    <p:animEffect transition="in" filter="fade">
                      <p:cBhvr>
                        <p:cTn dur="600"/>
                        <p:tgtEl>
                          <p:spTgt spid="13"/>
                        </p:tgtEl>
                      </p:cBhvr>
                    </p:animEffect>
                  </p:childTnLst>
                </p:cTn>
              </p:par>
            </p:tnLst>
          </p:tmpl>
        </p:tmplLst>
      </p:b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184" y="762624"/>
            <a:ext cx="8735209" cy="5828713"/>
          </a:xfrm>
          <a:noFill/>
        </p:spPr>
        <p:txBody>
          <a:bodyPr/>
          <a:lstStyle/>
          <a:p>
            <a:pPr>
              <a:buNone/>
            </a:pPr>
            <a:r>
              <a:rPr lang="en-GB" b="1" dirty="0" smtClean="0"/>
              <a:t>Insurance Act 2015 – Dangers of oversimplification</a:t>
            </a:r>
            <a:endParaRPr lang="en-GB" b="1" dirty="0" smtClean="0">
              <a:solidFill>
                <a:srgbClr val="FF0000"/>
              </a:solidFill>
            </a:endParaRPr>
          </a:p>
          <a:p>
            <a:pPr>
              <a:spcBef>
                <a:spcPts val="2400"/>
              </a:spcBef>
            </a:pPr>
            <a:r>
              <a:rPr lang="en-GB" sz="2200" dirty="0" smtClean="0"/>
              <a:t>First principles” legislation inevitably leaves detail that Courts must resolve over time. Litigation is inevitable (and arbitration prolongs the uncertainty)</a:t>
            </a:r>
          </a:p>
          <a:p>
            <a:pPr lvl="1">
              <a:spcBef>
                <a:spcPts val="600"/>
              </a:spcBef>
              <a:buFont typeface="Wingdings" panose="05000000000000000000" pitchFamily="2" charset="2"/>
              <a:buChar char="Ø"/>
            </a:pPr>
            <a:r>
              <a:rPr lang="en-GB" dirty="0" smtClean="0"/>
              <a:t>Clarification </a:t>
            </a:r>
            <a:r>
              <a:rPr lang="en-GB" dirty="0"/>
              <a:t>likely around, e.g. ‘senior management’, ‘reasonable search’, ‘reasonably accessible’, ‘ought to know’, ‘contracting out’ etc. </a:t>
            </a:r>
          </a:p>
          <a:p>
            <a:pPr>
              <a:spcBef>
                <a:spcPts val="1800"/>
              </a:spcBef>
            </a:pPr>
            <a:r>
              <a:rPr lang="en-GB" sz="2200" dirty="0" smtClean="0"/>
              <a:t>Major dangers of </a:t>
            </a:r>
            <a:r>
              <a:rPr lang="en-GB" sz="2200" u="sng" dirty="0" smtClean="0"/>
              <a:t>oversimplification</a:t>
            </a:r>
            <a:r>
              <a:rPr lang="en-GB" sz="2200" dirty="0" smtClean="0"/>
              <a:t> - </a:t>
            </a:r>
            <a:r>
              <a:rPr lang="en-GB" sz="2200" dirty="0"/>
              <a:t>As the market gets to grips with IA 2015, it is awash with a range of commitments seeking to respond to, contain, or even avoid its challenges. These include:</a:t>
            </a:r>
          </a:p>
          <a:p>
            <a:pPr marL="720000" lvl="1">
              <a:spcBef>
                <a:spcPts val="600"/>
              </a:spcBef>
              <a:buFont typeface="Wingdings" panose="05000000000000000000" pitchFamily="2" charset="2"/>
              <a:buChar char="Ø"/>
            </a:pPr>
            <a:r>
              <a:rPr lang="en-GB" dirty="0" smtClean="0"/>
              <a:t>Sign-off </a:t>
            </a:r>
            <a:r>
              <a:rPr lang="en-GB" dirty="0"/>
              <a:t>of existing disclosure as being adequate for “fair presentation”</a:t>
            </a:r>
          </a:p>
          <a:p>
            <a:pPr marL="720000" lvl="1">
              <a:spcBef>
                <a:spcPts val="600"/>
              </a:spcBef>
              <a:buFont typeface="Wingdings" panose="05000000000000000000" pitchFamily="2" charset="2"/>
              <a:buChar char="Ø"/>
            </a:pPr>
            <a:r>
              <a:rPr lang="en-GB" dirty="0"/>
              <a:t>Conditional waiver of average for SME segment</a:t>
            </a:r>
          </a:p>
          <a:p>
            <a:pPr marL="720000" lvl="1">
              <a:spcBef>
                <a:spcPts val="600"/>
              </a:spcBef>
              <a:buFont typeface="Wingdings" panose="05000000000000000000" pitchFamily="2" charset="2"/>
              <a:buChar char="Ø"/>
            </a:pPr>
            <a:r>
              <a:rPr lang="en-GB" dirty="0"/>
              <a:t>“In principle” commitments to abide by the Act, regardless of </a:t>
            </a:r>
            <a:r>
              <a:rPr lang="en-GB" dirty="0" smtClean="0"/>
              <a:t>wording </a:t>
            </a:r>
            <a:r>
              <a:rPr lang="en-GB" dirty="0"/>
              <a:t>detail</a:t>
            </a:r>
          </a:p>
          <a:p>
            <a:pPr marL="720000" lvl="1">
              <a:spcBef>
                <a:spcPts val="600"/>
              </a:spcBef>
              <a:buFont typeface="Wingdings" panose="05000000000000000000" pitchFamily="2" charset="2"/>
              <a:buChar char="Ø"/>
            </a:pPr>
            <a:r>
              <a:rPr lang="en-GB" dirty="0"/>
              <a:t>‘Variant’ or ‘equivalent’ wordings which may often be unclear and/or conflict</a:t>
            </a:r>
          </a:p>
          <a:p>
            <a:endParaRPr lang="en-GB" sz="2300" dirty="0" smtClean="0">
              <a:solidFill>
                <a:srgbClr val="FF0000"/>
              </a:solidFill>
            </a:endParaRPr>
          </a:p>
          <a:p>
            <a:pPr>
              <a:buNone/>
            </a:pPr>
            <a:endParaRPr lang="en-GB" b="1" dirty="0" smtClean="0"/>
          </a:p>
        </p:txBody>
      </p:sp>
      <p:sp>
        <p:nvSpPr>
          <p:cNvPr id="6" name="Title 1"/>
          <p:cNvSpPr>
            <a:spLocks noGrp="1"/>
          </p:cNvSpPr>
          <p:nvPr>
            <p:ph type="title"/>
          </p:nvPr>
        </p:nvSpPr>
        <p:spPr>
          <a:xfrm>
            <a:off x="129092" y="100366"/>
            <a:ext cx="8907328" cy="457200"/>
          </a:xfrm>
          <a:noFill/>
          <a:ln w="9525">
            <a:noFill/>
            <a:miter lim="800000"/>
            <a:headEnd/>
            <a:tailEnd/>
          </a:ln>
        </p:spPr>
        <p:txBody>
          <a:bodyPr vert="horz" wrap="square" lIns="0" tIns="0" rIns="0" bIns="0" numCol="1" anchor="t" anchorCtr="0" compatLnSpc="1">
            <a:prstTxWarp prst="textNoShape">
              <a:avLst/>
            </a:prstTxWarp>
          </a:bodyPr>
          <a:lstStyle/>
          <a:p>
            <a:r>
              <a:rPr lang="en-GB" dirty="0" smtClean="0">
                <a:latin typeface="+mn-lt"/>
              </a:rPr>
              <a:t>IA 2015 – Implications for the Captive industry</a:t>
            </a:r>
            <a:endParaRPr lang="en-GB" dirty="0">
              <a:latin typeface="+mn-lt"/>
            </a:endParaRPr>
          </a:p>
        </p:txBody>
      </p:sp>
    </p:spTree>
    <p:extLst>
      <p:ext uri="{BB962C8B-B14F-4D97-AF65-F5344CB8AC3E}">
        <p14:creationId xmlns:p14="http://schemas.microsoft.com/office/powerpoint/2010/main" val="2034145091"/>
      </p:ext>
    </p:extLst>
  </p:cSld>
  <p:clrMapOvr>
    <a:masterClrMapping/>
  </p:clrMapOvr>
  <p:transition>
    <p:fade/>
  </p:transition>
  <p:timing>
    <p:tnLst>
      <p:par>
        <p:cTn id="1" dur="indefinite" restart="never" nodeType="tmRoot"/>
      </p:par>
    </p:tnLst>
    <p:bldLst>
      <p:bldP spid="3" grpId="0" build="p" autoUpdateAnimBg="0" advAuto="0">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1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 lvl="3">
            <p:tnLst>
              <p:par>
                <p:cTn presetID="10" presetClass="entr" presetSubtype="0" fill="hold" nodeType="withEffect">
                  <p:stCondLst>
                    <p:cond delay="2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 lvl="4">
            <p:tnLst>
              <p:par>
                <p:cTn presetID="10" presetClass="entr" presetSubtype="0"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fade">
                      <p:cBhvr>
                        <p:cTn dur="700"/>
                        <p:tgtEl>
                          <p:spTgt spid="3"/>
                        </p:tgtEl>
                      </p:cBhvr>
                    </p:animEffect>
                  </p:childTnLst>
                </p:cTn>
              </p:par>
            </p:tnLst>
          </p:tmpl>
          <p:tmpl lvl="5">
            <p:tnLst>
              <p:par>
                <p:cTn presetID="10" presetClass="entr" presetSubtype="0" fill="hold" nodeType="withEffect">
                  <p:stCondLst>
                    <p:cond delay="4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Lst>
      </p:bldP>
      <p:bldP spid="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19" y="762625"/>
            <a:ext cx="8929616" cy="5570498"/>
          </a:xfrm>
          <a:noFill/>
        </p:spPr>
        <p:txBody>
          <a:bodyPr/>
          <a:lstStyle/>
          <a:p>
            <a:pPr>
              <a:buNone/>
            </a:pPr>
            <a:r>
              <a:rPr lang="en-GB" b="1" dirty="0" smtClean="0"/>
              <a:t>Insurance Act 2015: Dangers of oversimplification</a:t>
            </a:r>
          </a:p>
          <a:p>
            <a:pPr>
              <a:spcBef>
                <a:spcPts val="1800"/>
              </a:spcBef>
            </a:pPr>
            <a:r>
              <a:rPr lang="en-GB" sz="2200" dirty="0" smtClean="0"/>
              <a:t>But this does not “solve” the problem and leaves many questions unanswered – to take just a tiny few:</a:t>
            </a:r>
          </a:p>
          <a:p>
            <a:pPr marL="720000" lvl="1">
              <a:spcBef>
                <a:spcPts val="400"/>
              </a:spcBef>
              <a:buFont typeface="Wingdings" panose="05000000000000000000" pitchFamily="2" charset="2"/>
              <a:buChar char="Ø"/>
            </a:pPr>
            <a:r>
              <a:rPr lang="en-GB" sz="1700" dirty="0"/>
              <a:t>What if FP ‘sign-off’ is later challenged by an insurer on the basis of an ‘unknown unknown’?</a:t>
            </a:r>
          </a:p>
          <a:p>
            <a:pPr marL="720000" lvl="1">
              <a:spcBef>
                <a:spcPts val="400"/>
              </a:spcBef>
              <a:buFont typeface="Wingdings" panose="05000000000000000000" pitchFamily="2" charset="2"/>
              <a:buChar char="Ø"/>
            </a:pPr>
            <a:r>
              <a:rPr lang="en-GB" sz="1700" dirty="0" smtClean="0"/>
              <a:t>What if an insurer waives average but then applies a proportionate remedy instead?</a:t>
            </a:r>
          </a:p>
          <a:p>
            <a:pPr marL="720000" lvl="1">
              <a:spcBef>
                <a:spcPts val="400"/>
              </a:spcBef>
              <a:buFont typeface="Wingdings" panose="05000000000000000000" pitchFamily="2" charset="2"/>
              <a:buChar char="Ø"/>
            </a:pPr>
            <a:r>
              <a:rPr lang="en-GB" sz="1700" dirty="0" smtClean="0"/>
              <a:t>What if ‘in principle’ IA agreement conflicts with the policy wording or wording is inconsistent?</a:t>
            </a:r>
          </a:p>
          <a:p>
            <a:pPr marL="720000" lvl="1">
              <a:spcBef>
                <a:spcPts val="400"/>
              </a:spcBef>
              <a:buFont typeface="Wingdings" panose="05000000000000000000" pitchFamily="2" charset="2"/>
              <a:buChar char="Ø"/>
            </a:pPr>
            <a:r>
              <a:rPr lang="en-GB" sz="1700" dirty="0" smtClean="0"/>
              <a:t>What if advice to a client that existing disclosure is adequate later falls down on the basis of a procedural failing?</a:t>
            </a:r>
          </a:p>
          <a:p>
            <a:pPr>
              <a:spcBef>
                <a:spcPts val="1800"/>
              </a:spcBef>
            </a:pPr>
            <a:r>
              <a:rPr lang="en-GB" sz="2200" dirty="0" smtClean="0"/>
              <a:t>Real certainty under the Act can </a:t>
            </a:r>
            <a:r>
              <a:rPr lang="en-GB" sz="2200" dirty="0"/>
              <a:t>only be generated by:</a:t>
            </a:r>
          </a:p>
          <a:p>
            <a:pPr marL="783500" lvl="1" indent="-342900">
              <a:spcBef>
                <a:spcPts val="600"/>
              </a:spcBef>
              <a:buFont typeface="+mj-lt"/>
              <a:buAutoNum type="arabicPeriod"/>
            </a:pPr>
            <a:r>
              <a:rPr lang="en-GB" sz="1700" dirty="0"/>
              <a:t>Getting implementation steps right around fair presentation and placement</a:t>
            </a:r>
          </a:p>
          <a:p>
            <a:pPr marL="783500" lvl="1" indent="-342900">
              <a:spcBef>
                <a:spcPts val="600"/>
              </a:spcBef>
              <a:buFont typeface="+mj-lt"/>
              <a:buAutoNum type="arabicPeriod"/>
            </a:pPr>
            <a:r>
              <a:rPr lang="en-GB" sz="1700" dirty="0"/>
              <a:t>Properly understanding policy </a:t>
            </a:r>
            <a:r>
              <a:rPr lang="en-GB" sz="1700" dirty="0" smtClean="0"/>
              <a:t>wording terms</a:t>
            </a:r>
            <a:endParaRPr lang="en-GB" sz="1700" dirty="0"/>
          </a:p>
          <a:p>
            <a:pPr marL="783500" lvl="1" indent="-342900">
              <a:spcBef>
                <a:spcPts val="600"/>
              </a:spcBef>
              <a:buFont typeface="+mj-lt"/>
              <a:buAutoNum type="arabicPeriod"/>
            </a:pPr>
            <a:r>
              <a:rPr lang="en-GB" sz="1700" dirty="0"/>
              <a:t>Adopting a “professional” mind-set that follows the spirit as well as the letter of the Act</a:t>
            </a:r>
          </a:p>
          <a:p>
            <a:pPr marL="574675" lvl="1" indent="0">
              <a:spcBef>
                <a:spcPts val="600"/>
              </a:spcBef>
              <a:buNone/>
            </a:pPr>
            <a:endParaRPr lang="en-GB" sz="2400" dirty="0" smtClean="0"/>
          </a:p>
        </p:txBody>
      </p:sp>
      <p:sp>
        <p:nvSpPr>
          <p:cNvPr id="6" name="Title 1"/>
          <p:cNvSpPr>
            <a:spLocks noGrp="1"/>
          </p:cNvSpPr>
          <p:nvPr>
            <p:ph type="title"/>
          </p:nvPr>
        </p:nvSpPr>
        <p:spPr>
          <a:xfrm>
            <a:off x="129092" y="100366"/>
            <a:ext cx="8907328" cy="457200"/>
          </a:xfrm>
          <a:noFill/>
          <a:ln w="9525">
            <a:noFill/>
            <a:miter lim="800000"/>
            <a:headEnd/>
            <a:tailEnd/>
          </a:ln>
        </p:spPr>
        <p:txBody>
          <a:bodyPr vert="horz" wrap="square" lIns="0" tIns="0" rIns="0" bIns="0" numCol="1" anchor="t" anchorCtr="0" compatLnSpc="1">
            <a:prstTxWarp prst="textNoShape">
              <a:avLst/>
            </a:prstTxWarp>
          </a:bodyPr>
          <a:lstStyle/>
          <a:p>
            <a:r>
              <a:rPr lang="en-GB" dirty="0" smtClean="0">
                <a:latin typeface="+mn-lt"/>
              </a:rPr>
              <a:t>IA 2015 – Implications for the Captive industry</a:t>
            </a:r>
            <a:endParaRPr lang="en-GB" dirty="0">
              <a:latin typeface="+mn-lt"/>
            </a:endParaRPr>
          </a:p>
        </p:txBody>
      </p:sp>
    </p:spTree>
    <p:extLst>
      <p:ext uri="{BB962C8B-B14F-4D97-AF65-F5344CB8AC3E}">
        <p14:creationId xmlns:p14="http://schemas.microsoft.com/office/powerpoint/2010/main" val="1507778694"/>
      </p:ext>
    </p:extLst>
  </p:cSld>
  <p:clrMapOvr>
    <a:masterClrMapping/>
  </p:clrMapOvr>
  <p:transition>
    <p:fade/>
  </p:transition>
  <p:timing>
    <p:tnLst>
      <p:par>
        <p:cTn id="1" dur="indefinite" restart="never" nodeType="tmRoot"/>
      </p:par>
    </p:tnLst>
    <p:bldLst>
      <p:bldP spid="3" grpId="0" build="p" autoUpdateAnimBg="0" advAuto="0">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1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 lvl="3">
            <p:tnLst>
              <p:par>
                <p:cTn presetID="10" presetClass="entr" presetSubtype="0" fill="hold" nodeType="withEffect">
                  <p:stCondLst>
                    <p:cond delay="2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 lvl="4">
            <p:tnLst>
              <p:par>
                <p:cTn presetID="10" presetClass="entr" presetSubtype="0"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fade">
                      <p:cBhvr>
                        <p:cTn dur="700"/>
                        <p:tgtEl>
                          <p:spTgt spid="3"/>
                        </p:tgtEl>
                      </p:cBhvr>
                    </p:animEffect>
                  </p:childTnLst>
                </p:cTn>
              </p:par>
            </p:tnLst>
          </p:tmpl>
          <p:tmpl lvl="5">
            <p:tnLst>
              <p:par>
                <p:cTn presetID="10" presetClass="entr" presetSubtype="0" fill="hold" nodeType="withEffect">
                  <p:stCondLst>
                    <p:cond delay="4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Lst>
      </p:bldP>
      <p:bldP spid="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655" y="1278080"/>
            <a:ext cx="6837218" cy="4871633"/>
          </a:xfrm>
          <a:prstGeom prst="rect">
            <a:avLst/>
          </a:prstGeom>
          <a:solidFill>
            <a:schemeClr val="tx2">
              <a:alpha val="0"/>
            </a:schemeClr>
          </a:solidFill>
          <a:ln>
            <a:noFill/>
          </a:ln>
          <a:extLst/>
        </p:spPr>
      </p:pic>
      <p:sp>
        <p:nvSpPr>
          <p:cNvPr id="5" name="Title 1"/>
          <p:cNvSpPr>
            <a:spLocks noGrp="1"/>
          </p:cNvSpPr>
          <p:nvPr>
            <p:ph type="title"/>
          </p:nvPr>
        </p:nvSpPr>
        <p:spPr>
          <a:xfrm>
            <a:off x="129092" y="100366"/>
            <a:ext cx="8907328" cy="457200"/>
          </a:xfrm>
          <a:noFill/>
          <a:ln w="9525">
            <a:noFill/>
            <a:miter lim="800000"/>
            <a:headEnd/>
            <a:tailEnd/>
          </a:ln>
        </p:spPr>
        <p:txBody>
          <a:bodyPr vert="horz" wrap="square" lIns="0" tIns="0" rIns="0" bIns="0" numCol="1" anchor="t" anchorCtr="0" compatLnSpc="1">
            <a:prstTxWarp prst="textNoShape">
              <a:avLst/>
            </a:prstTxWarp>
          </a:bodyPr>
          <a:lstStyle/>
          <a:p>
            <a:r>
              <a:rPr lang="en-GB" dirty="0" smtClean="0">
                <a:latin typeface="+mn-lt"/>
              </a:rPr>
              <a:t>The Duty of Fair Presentation</a:t>
            </a:r>
            <a:endParaRPr lang="en-GB" dirty="0">
              <a:latin typeface="+mn-lt"/>
            </a:endParaRPr>
          </a:p>
        </p:txBody>
      </p:sp>
    </p:spTree>
    <p:extLst>
      <p:ext uri="{BB962C8B-B14F-4D97-AF65-F5344CB8AC3E}">
        <p14:creationId xmlns:p14="http://schemas.microsoft.com/office/powerpoint/2010/main" val="2889634786"/>
      </p:ext>
    </p:extLst>
  </p:cSld>
  <p:clrMapOvr>
    <a:masterClrMapping/>
  </p:clrMapOvr>
  <p:transition>
    <p:fade/>
  </p:transition>
  <p:timing>
    <p:tnLst>
      <p:par>
        <p:cTn id="1" dur="indefinite" restart="never" nodeType="tmRoot"/>
      </p:par>
    </p:tnLst>
    <p:bldLst>
      <p:bldP spid="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184" y="762624"/>
            <a:ext cx="8735209" cy="5828713"/>
          </a:xfrm>
          <a:noFill/>
        </p:spPr>
        <p:txBody>
          <a:bodyPr/>
          <a:lstStyle/>
          <a:p>
            <a:pPr>
              <a:buNone/>
            </a:pPr>
            <a:endParaRPr lang="en-GB" dirty="0" smtClean="0"/>
          </a:p>
          <a:p>
            <a:r>
              <a:rPr lang="en-US" dirty="0"/>
              <a:t>“Senior management” is defined </a:t>
            </a:r>
            <a:r>
              <a:rPr lang="en-US" dirty="0" smtClean="0"/>
              <a:t>by as </a:t>
            </a:r>
            <a:r>
              <a:rPr lang="en-US" dirty="0"/>
              <a:t>“</a:t>
            </a:r>
            <a:r>
              <a:rPr lang="en-US" i="1" dirty="0"/>
              <a:t>those individuals who play significant roles in making decisions about </a:t>
            </a:r>
            <a:r>
              <a:rPr lang="en-US" b="1" i="1" u="sng" dirty="0"/>
              <a:t>how</a:t>
            </a:r>
            <a:r>
              <a:rPr lang="en-US" b="1" i="1" dirty="0"/>
              <a:t> </a:t>
            </a:r>
            <a:r>
              <a:rPr lang="en-US" i="1" dirty="0"/>
              <a:t>the insured’s activities are </a:t>
            </a:r>
            <a:r>
              <a:rPr lang="en-US" b="1" i="1" u="sng" dirty="0"/>
              <a:t>to be</a:t>
            </a:r>
            <a:r>
              <a:rPr lang="en-US" i="1" dirty="0"/>
              <a:t> managed or </a:t>
            </a:r>
            <a:r>
              <a:rPr lang="en-GB" i="1" dirty="0"/>
              <a:t>organised</a:t>
            </a:r>
            <a:r>
              <a:rPr lang="en-US" dirty="0" smtClean="0"/>
              <a:t>”</a:t>
            </a:r>
            <a:endParaRPr lang="en-GB" dirty="0"/>
          </a:p>
          <a:p>
            <a:r>
              <a:rPr lang="en-US" dirty="0"/>
              <a:t>Those key words “to be” are very significant. It may be that it is not management or organisation of the activities themselves that count - it is decisions as to how activities are “to be” managed or organised.  That suggests a </a:t>
            </a:r>
            <a:r>
              <a:rPr lang="en-US" u="sng" dirty="0"/>
              <a:t>higher level</a:t>
            </a:r>
            <a:r>
              <a:rPr lang="en-US" dirty="0"/>
              <a:t> of </a:t>
            </a:r>
            <a:r>
              <a:rPr lang="en-US" dirty="0" smtClean="0"/>
              <a:t>management</a:t>
            </a:r>
            <a:endParaRPr lang="en-GB" dirty="0"/>
          </a:p>
          <a:p>
            <a:r>
              <a:rPr lang="en-GB" dirty="0"/>
              <a:t>That may </a:t>
            </a:r>
            <a:r>
              <a:rPr lang="en-GB" dirty="0" smtClean="0"/>
              <a:t>include </a:t>
            </a:r>
            <a:r>
              <a:rPr lang="en-GB" dirty="0"/>
              <a:t>influential angel investors, private equity investors, </a:t>
            </a:r>
            <a:r>
              <a:rPr lang="en-GB" dirty="0" smtClean="0"/>
              <a:t>non-executives, and </a:t>
            </a:r>
            <a:r>
              <a:rPr lang="en-GB" dirty="0"/>
              <a:t>family members. It has been defined as a matter of influence to capture shadow </a:t>
            </a:r>
            <a:r>
              <a:rPr lang="en-GB" dirty="0" smtClean="0"/>
              <a:t>directors</a:t>
            </a:r>
            <a:endParaRPr lang="en-GB" dirty="0"/>
          </a:p>
        </p:txBody>
      </p:sp>
      <p:sp>
        <p:nvSpPr>
          <p:cNvPr id="5" name="Title 1"/>
          <p:cNvSpPr>
            <a:spLocks noGrp="1"/>
          </p:cNvSpPr>
          <p:nvPr>
            <p:ph type="title"/>
          </p:nvPr>
        </p:nvSpPr>
        <p:spPr>
          <a:xfrm>
            <a:off x="129092" y="100366"/>
            <a:ext cx="8907328" cy="457200"/>
          </a:xfrm>
          <a:noFill/>
          <a:ln w="9525">
            <a:noFill/>
            <a:miter lim="800000"/>
            <a:headEnd/>
            <a:tailEnd/>
          </a:ln>
        </p:spPr>
        <p:txBody>
          <a:bodyPr vert="horz" wrap="square" lIns="0" tIns="0" rIns="0" bIns="0" numCol="1" anchor="t" anchorCtr="0" compatLnSpc="1">
            <a:prstTxWarp prst="textNoShape">
              <a:avLst/>
            </a:prstTxWarp>
          </a:bodyPr>
          <a:lstStyle/>
          <a:p>
            <a:r>
              <a:rPr lang="en-GB" dirty="0" smtClean="0">
                <a:latin typeface="+mn-lt"/>
              </a:rPr>
              <a:t>Key Point 1 – Senior Management</a:t>
            </a:r>
            <a:endParaRPr lang="en-GB" dirty="0">
              <a:latin typeface="+mn-lt"/>
            </a:endParaRPr>
          </a:p>
        </p:txBody>
      </p:sp>
    </p:spTree>
    <p:extLst>
      <p:ext uri="{BB962C8B-B14F-4D97-AF65-F5344CB8AC3E}">
        <p14:creationId xmlns:p14="http://schemas.microsoft.com/office/powerpoint/2010/main" val="2442515743"/>
      </p:ext>
    </p:extLst>
  </p:cSld>
  <p:clrMapOvr>
    <a:masterClrMapping/>
  </p:clrMapOvr>
  <p:transition>
    <p:fade/>
  </p:transition>
  <p:timing>
    <p:tnLst>
      <p:par>
        <p:cTn id="1" dur="indefinite" restart="never" nodeType="tmRoot"/>
      </p:par>
    </p:tnLst>
    <p:bldLst>
      <p:bldP spid="3" grpId="0" build="p" autoUpdateAnimBg="0" advAuto="0">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1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 lvl="3">
            <p:tnLst>
              <p:par>
                <p:cTn presetID="10" presetClass="entr" presetSubtype="0" fill="hold" nodeType="withEffect">
                  <p:stCondLst>
                    <p:cond delay="2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 lvl="4">
            <p:tnLst>
              <p:par>
                <p:cTn presetID="10" presetClass="entr" presetSubtype="0"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fade">
                      <p:cBhvr>
                        <p:cTn dur="700"/>
                        <p:tgtEl>
                          <p:spTgt spid="3"/>
                        </p:tgtEl>
                      </p:cBhvr>
                    </p:animEffect>
                  </p:childTnLst>
                </p:cTn>
              </p:par>
            </p:tnLst>
          </p:tmpl>
          <p:tmpl lvl="5">
            <p:tnLst>
              <p:par>
                <p:cTn presetID="10" presetClass="entr" presetSubtype="0" fill="hold" nodeType="withEffect">
                  <p:stCondLst>
                    <p:cond delay="4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Lst>
      </p:bldP>
      <p:bldP spid="5"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184" y="762624"/>
            <a:ext cx="8735209" cy="5828713"/>
          </a:xfrm>
          <a:noFill/>
        </p:spPr>
        <p:txBody>
          <a:bodyPr/>
          <a:lstStyle/>
          <a:p>
            <a:pPr>
              <a:buNone/>
            </a:pPr>
            <a:endParaRPr lang="en-GB" dirty="0" smtClean="0"/>
          </a:p>
          <a:p>
            <a:r>
              <a:rPr lang="en-GB" dirty="0"/>
              <a:t>The senior management definition is aimed at including the controlling mind or </a:t>
            </a:r>
            <a:r>
              <a:rPr lang="en-GB" dirty="0" smtClean="0"/>
              <a:t>will or the organisation</a:t>
            </a:r>
          </a:p>
          <a:p>
            <a:r>
              <a:rPr lang="en-GB" dirty="0" smtClean="0"/>
              <a:t>If </a:t>
            </a:r>
            <a:r>
              <a:rPr lang="en-GB" dirty="0"/>
              <a:t>the board know (or any member of the board knows) material circumstances, these should be </a:t>
            </a:r>
            <a:r>
              <a:rPr lang="en-GB" dirty="0" smtClean="0"/>
              <a:t>disclosed</a:t>
            </a:r>
            <a:endParaRPr lang="en-GB" dirty="0"/>
          </a:p>
          <a:p>
            <a:r>
              <a:rPr lang="en-GB" dirty="0"/>
              <a:t>It should be no excuse that the board concealed information from their risk manager or </a:t>
            </a:r>
            <a:r>
              <a:rPr lang="en-GB" dirty="0" smtClean="0"/>
              <a:t>broker</a:t>
            </a:r>
            <a:endParaRPr lang="en-GB" dirty="0"/>
          </a:p>
        </p:txBody>
      </p:sp>
      <p:sp>
        <p:nvSpPr>
          <p:cNvPr id="5" name="Title 1"/>
          <p:cNvSpPr>
            <a:spLocks noGrp="1"/>
          </p:cNvSpPr>
          <p:nvPr>
            <p:ph type="title"/>
          </p:nvPr>
        </p:nvSpPr>
        <p:spPr>
          <a:xfrm>
            <a:off x="129092" y="100366"/>
            <a:ext cx="8907328" cy="457200"/>
          </a:xfrm>
          <a:noFill/>
          <a:ln w="9525">
            <a:noFill/>
            <a:miter lim="800000"/>
            <a:headEnd/>
            <a:tailEnd/>
          </a:ln>
        </p:spPr>
        <p:txBody>
          <a:bodyPr vert="horz" wrap="square" lIns="0" tIns="0" rIns="0" bIns="0" numCol="1" anchor="t" anchorCtr="0" compatLnSpc="1">
            <a:prstTxWarp prst="textNoShape">
              <a:avLst/>
            </a:prstTxWarp>
          </a:bodyPr>
          <a:lstStyle/>
          <a:p>
            <a:r>
              <a:rPr lang="en-GB" dirty="0" smtClean="0">
                <a:latin typeface="+mn-lt"/>
              </a:rPr>
              <a:t>Key Point 2 – Controlling Mind or Will</a:t>
            </a:r>
            <a:endParaRPr lang="en-GB" dirty="0">
              <a:latin typeface="+mn-lt"/>
            </a:endParaRPr>
          </a:p>
        </p:txBody>
      </p:sp>
    </p:spTree>
    <p:extLst>
      <p:ext uri="{BB962C8B-B14F-4D97-AF65-F5344CB8AC3E}">
        <p14:creationId xmlns:p14="http://schemas.microsoft.com/office/powerpoint/2010/main" val="941250776"/>
      </p:ext>
    </p:extLst>
  </p:cSld>
  <p:clrMapOvr>
    <a:masterClrMapping/>
  </p:clrMapOvr>
  <p:transition>
    <p:fade/>
  </p:transition>
  <p:timing>
    <p:tnLst>
      <p:par>
        <p:cTn id="1" dur="indefinite" restart="never" nodeType="tmRoot"/>
      </p:par>
    </p:tnLst>
    <p:bldLst>
      <p:bldP spid="3" grpId="0" build="p" autoUpdateAnimBg="0" advAuto="0">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1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 lvl="3">
            <p:tnLst>
              <p:par>
                <p:cTn presetID="10" presetClass="entr" presetSubtype="0" fill="hold" nodeType="withEffect">
                  <p:stCondLst>
                    <p:cond delay="2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 lvl="4">
            <p:tnLst>
              <p:par>
                <p:cTn presetID="10" presetClass="entr" presetSubtype="0"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fade">
                      <p:cBhvr>
                        <p:cTn dur="700"/>
                        <p:tgtEl>
                          <p:spTgt spid="3"/>
                        </p:tgtEl>
                      </p:cBhvr>
                    </p:animEffect>
                  </p:childTnLst>
                </p:cTn>
              </p:par>
            </p:tnLst>
          </p:tmpl>
          <p:tmpl lvl="5">
            <p:tnLst>
              <p:par>
                <p:cTn presetID="10" presetClass="entr" presetSubtype="0" fill="hold" nodeType="withEffect">
                  <p:stCondLst>
                    <p:cond delay="4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Lst>
      </p:bldP>
      <p:bldP spid="5"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184" y="762624"/>
            <a:ext cx="8735209" cy="5828713"/>
          </a:xfrm>
          <a:noFill/>
        </p:spPr>
        <p:txBody>
          <a:bodyPr/>
          <a:lstStyle/>
          <a:p>
            <a:pPr>
              <a:buNone/>
            </a:pPr>
            <a:endParaRPr lang="en-GB" dirty="0" smtClean="0"/>
          </a:p>
          <a:p>
            <a:r>
              <a:rPr lang="en-GB" dirty="0"/>
              <a:t>Reasonable search potentially encompasses any third parties who hold information about the insured, whether or not they are involved in procuring the insured’s insurance. The limit depends on how far it is reasonable for the search to </a:t>
            </a:r>
            <a:r>
              <a:rPr lang="en-GB" dirty="0" smtClean="0"/>
              <a:t>extend</a:t>
            </a:r>
            <a:endParaRPr lang="en-GB" dirty="0"/>
          </a:p>
          <a:p>
            <a:r>
              <a:rPr lang="en-GB" dirty="0"/>
              <a:t>Policyholders may therefore have to make enquiries of agents such as brokers, lawyers and technical advisors who may hold information relevant to the </a:t>
            </a:r>
            <a:r>
              <a:rPr lang="en-GB" dirty="0" smtClean="0"/>
              <a:t>risk</a:t>
            </a:r>
          </a:p>
          <a:p>
            <a:r>
              <a:rPr lang="en-GB" dirty="0" smtClean="0"/>
              <a:t>Which </a:t>
            </a:r>
            <a:r>
              <a:rPr lang="en-GB" dirty="0"/>
              <a:t>agents should be included in the search will vary depending on the circumstances and the type of insurance. An insured’s solicitor may have information relevant to a professional indemnity policy but not a building and contents </a:t>
            </a:r>
            <a:r>
              <a:rPr lang="en-GB" dirty="0" smtClean="0"/>
              <a:t>policy</a:t>
            </a:r>
            <a:endParaRPr lang="en-GB" dirty="0"/>
          </a:p>
        </p:txBody>
      </p:sp>
      <p:sp>
        <p:nvSpPr>
          <p:cNvPr id="5" name="Title 1"/>
          <p:cNvSpPr>
            <a:spLocks noGrp="1"/>
          </p:cNvSpPr>
          <p:nvPr>
            <p:ph type="title"/>
          </p:nvPr>
        </p:nvSpPr>
        <p:spPr>
          <a:xfrm>
            <a:off x="129092" y="100366"/>
            <a:ext cx="8907328" cy="457200"/>
          </a:xfrm>
          <a:noFill/>
          <a:ln w="9525">
            <a:noFill/>
            <a:miter lim="800000"/>
            <a:headEnd/>
            <a:tailEnd/>
          </a:ln>
        </p:spPr>
        <p:txBody>
          <a:bodyPr vert="horz" wrap="square" lIns="0" tIns="0" rIns="0" bIns="0" numCol="1" anchor="t" anchorCtr="0" compatLnSpc="1">
            <a:prstTxWarp prst="textNoShape">
              <a:avLst/>
            </a:prstTxWarp>
          </a:bodyPr>
          <a:lstStyle/>
          <a:p>
            <a:r>
              <a:rPr lang="en-GB" dirty="0" smtClean="0">
                <a:latin typeface="+mn-lt"/>
              </a:rPr>
              <a:t>Key Point 3 – Reasonable Search &amp; 3</a:t>
            </a:r>
            <a:r>
              <a:rPr lang="en-GB" baseline="30000" dirty="0" smtClean="0">
                <a:latin typeface="+mn-lt"/>
              </a:rPr>
              <a:t>rd</a:t>
            </a:r>
            <a:r>
              <a:rPr lang="en-GB" dirty="0" smtClean="0">
                <a:latin typeface="+mn-lt"/>
              </a:rPr>
              <a:t> Parties</a:t>
            </a:r>
            <a:endParaRPr lang="en-GB" dirty="0">
              <a:latin typeface="+mn-lt"/>
            </a:endParaRPr>
          </a:p>
        </p:txBody>
      </p:sp>
    </p:spTree>
    <p:extLst>
      <p:ext uri="{BB962C8B-B14F-4D97-AF65-F5344CB8AC3E}">
        <p14:creationId xmlns:p14="http://schemas.microsoft.com/office/powerpoint/2010/main" val="2338641215"/>
      </p:ext>
    </p:extLst>
  </p:cSld>
  <p:clrMapOvr>
    <a:masterClrMapping/>
  </p:clrMapOvr>
  <p:transition>
    <p:fade/>
  </p:transition>
  <p:timing>
    <p:tnLst>
      <p:par>
        <p:cTn id="1" dur="indefinite" restart="never" nodeType="tmRoot"/>
      </p:par>
    </p:tnLst>
    <p:bldLst>
      <p:bldP spid="3" grpId="0" build="p" autoUpdateAnimBg="0" advAuto="0">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1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 lvl="3">
            <p:tnLst>
              <p:par>
                <p:cTn presetID="10" presetClass="entr" presetSubtype="0" fill="hold" nodeType="withEffect">
                  <p:stCondLst>
                    <p:cond delay="2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 lvl="4">
            <p:tnLst>
              <p:par>
                <p:cTn presetID="10" presetClass="entr" presetSubtype="0"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fade">
                      <p:cBhvr>
                        <p:cTn dur="700"/>
                        <p:tgtEl>
                          <p:spTgt spid="3"/>
                        </p:tgtEl>
                      </p:cBhvr>
                    </p:animEffect>
                  </p:childTnLst>
                </p:cTn>
              </p:par>
            </p:tnLst>
          </p:tmpl>
          <p:tmpl lvl="5">
            <p:tnLst>
              <p:par>
                <p:cTn presetID="10" presetClass="entr" presetSubtype="0" fill="hold" nodeType="withEffect">
                  <p:stCondLst>
                    <p:cond delay="4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Lst>
      </p:bldP>
      <p:bldP spid="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184" y="762624"/>
            <a:ext cx="8735209" cy="5828713"/>
          </a:xfrm>
          <a:noFill/>
        </p:spPr>
        <p:txBody>
          <a:bodyPr/>
          <a:lstStyle/>
          <a:p>
            <a:pPr>
              <a:buNone/>
            </a:pPr>
            <a:endParaRPr lang="en-GB" dirty="0" smtClean="0"/>
          </a:p>
          <a:p>
            <a:r>
              <a:rPr lang="en-GB" dirty="0"/>
              <a:t>The Act states that a reasonable search should include information available to the insured’s organisation or “</a:t>
            </a:r>
            <a:r>
              <a:rPr lang="en-GB" i="1" dirty="0"/>
              <a:t>held by any other person (such as the insured’s agent </a:t>
            </a:r>
            <a:r>
              <a:rPr lang="en-GB" i="1" u="sng" dirty="0"/>
              <a:t>or a person for whom cover is provided by the contract of insurance</a:t>
            </a:r>
            <a:r>
              <a:rPr lang="en-GB" i="1" dirty="0" smtClean="0"/>
              <a:t>)</a:t>
            </a:r>
            <a:r>
              <a:rPr lang="en-GB" dirty="0" smtClean="0"/>
              <a:t>”</a:t>
            </a:r>
            <a:endParaRPr lang="en-GB" dirty="0"/>
          </a:p>
          <a:p>
            <a:r>
              <a:rPr lang="en-GB" dirty="0"/>
              <a:t>In some cases, particularly in a Directors’ and Officers’ insurance or similar liability context, or where a group of companies and contractor interest is being insured, this requirement may become very demanding if there are a large number of potential </a:t>
            </a:r>
            <a:r>
              <a:rPr lang="en-GB" dirty="0" smtClean="0"/>
              <a:t>beneficiaries</a:t>
            </a:r>
          </a:p>
          <a:p>
            <a:r>
              <a:rPr lang="en-GB" dirty="0" smtClean="0"/>
              <a:t>We expect the Courts to apply caution by class of insurance</a:t>
            </a:r>
            <a:endParaRPr lang="en-GB" dirty="0"/>
          </a:p>
        </p:txBody>
      </p:sp>
      <p:sp>
        <p:nvSpPr>
          <p:cNvPr id="5" name="Title 1"/>
          <p:cNvSpPr>
            <a:spLocks noGrp="1"/>
          </p:cNvSpPr>
          <p:nvPr>
            <p:ph type="title"/>
          </p:nvPr>
        </p:nvSpPr>
        <p:spPr>
          <a:xfrm>
            <a:off x="129092" y="100366"/>
            <a:ext cx="8907328" cy="457200"/>
          </a:xfrm>
          <a:noFill/>
          <a:ln w="9525">
            <a:noFill/>
            <a:miter lim="800000"/>
            <a:headEnd/>
            <a:tailEnd/>
          </a:ln>
        </p:spPr>
        <p:txBody>
          <a:bodyPr vert="horz" wrap="square" lIns="0" tIns="0" rIns="0" bIns="0" numCol="1" anchor="t" anchorCtr="0" compatLnSpc="1">
            <a:prstTxWarp prst="textNoShape">
              <a:avLst/>
            </a:prstTxWarp>
          </a:bodyPr>
          <a:lstStyle/>
          <a:p>
            <a:r>
              <a:rPr lang="en-GB" dirty="0" smtClean="0">
                <a:latin typeface="+mn-lt"/>
              </a:rPr>
              <a:t>Key Point 4 – Beneficiaries of Policies</a:t>
            </a:r>
            <a:endParaRPr lang="en-GB" dirty="0">
              <a:latin typeface="+mn-lt"/>
            </a:endParaRPr>
          </a:p>
        </p:txBody>
      </p:sp>
    </p:spTree>
    <p:extLst>
      <p:ext uri="{BB962C8B-B14F-4D97-AF65-F5344CB8AC3E}">
        <p14:creationId xmlns:p14="http://schemas.microsoft.com/office/powerpoint/2010/main" val="2408629908"/>
      </p:ext>
    </p:extLst>
  </p:cSld>
  <p:clrMapOvr>
    <a:masterClrMapping/>
  </p:clrMapOvr>
  <p:transition>
    <p:fade/>
  </p:transition>
  <p:timing>
    <p:tnLst>
      <p:par>
        <p:cTn id="1" dur="indefinite" restart="never" nodeType="tmRoot"/>
      </p:par>
    </p:tnLst>
    <p:bldLst>
      <p:bldP spid="3" grpId="0" build="p" autoUpdateAnimBg="0" advAuto="0">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1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 lvl="3">
            <p:tnLst>
              <p:par>
                <p:cTn presetID="10" presetClass="entr" presetSubtype="0" fill="hold" nodeType="withEffect">
                  <p:stCondLst>
                    <p:cond delay="2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 lvl="4">
            <p:tnLst>
              <p:par>
                <p:cTn presetID="10" presetClass="entr" presetSubtype="0"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fade">
                      <p:cBhvr>
                        <p:cTn dur="700"/>
                        <p:tgtEl>
                          <p:spTgt spid="3"/>
                        </p:tgtEl>
                      </p:cBhvr>
                    </p:animEffect>
                  </p:childTnLst>
                </p:cTn>
              </p:par>
            </p:tnLst>
          </p:tmpl>
          <p:tmpl lvl="5">
            <p:tnLst>
              <p:par>
                <p:cTn presetID="10" presetClass="entr" presetSubtype="0" fill="hold" nodeType="withEffect">
                  <p:stCondLst>
                    <p:cond delay="4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Lst>
      </p:bldP>
      <p:bldP spid="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184" y="762624"/>
            <a:ext cx="8735209" cy="5828713"/>
          </a:xfrm>
          <a:noFill/>
        </p:spPr>
        <p:txBody>
          <a:bodyPr/>
          <a:lstStyle/>
          <a:p>
            <a:pPr>
              <a:buNone/>
            </a:pPr>
            <a:endParaRPr lang="en-GB" dirty="0" smtClean="0"/>
          </a:p>
          <a:p>
            <a:r>
              <a:rPr lang="en-GB" dirty="0"/>
              <a:t>The Act presents contracting parties and courts with a new challenge. They will have to determine whether a term concerns loss of a particular kind or loss at a particular time or location, </a:t>
            </a:r>
            <a:r>
              <a:rPr lang="en-GB" b="1" u="sng" dirty="0"/>
              <a:t>or</a:t>
            </a:r>
            <a:r>
              <a:rPr lang="en-GB" dirty="0"/>
              <a:t> whether it defines the risk as a whole. If the latter then section 11 does not </a:t>
            </a:r>
            <a:r>
              <a:rPr lang="en-GB" dirty="0" smtClean="0"/>
              <a:t>apply</a:t>
            </a:r>
            <a:endParaRPr lang="en-GB" dirty="0"/>
          </a:p>
          <a:p>
            <a:r>
              <a:rPr lang="en-GB" dirty="0"/>
              <a:t>If section 11 applies, the insurer cannot rely on non-compliance if the insured shows that it “</a:t>
            </a:r>
            <a:r>
              <a:rPr lang="en-GB" b="1" i="1" u="sng" dirty="0"/>
              <a:t>could not</a:t>
            </a:r>
            <a:r>
              <a:rPr lang="en-GB" i="1" dirty="0"/>
              <a:t> have increased the risk of the loss which actually occurred in the circumstances in which it occurred</a:t>
            </a:r>
            <a:r>
              <a:rPr lang="en-GB" i="1" dirty="0" smtClean="0"/>
              <a:t>.</a:t>
            </a:r>
            <a:r>
              <a:rPr lang="en-GB" dirty="0" smtClean="0"/>
              <a:t>”</a:t>
            </a:r>
            <a:endParaRPr lang="en-GB" dirty="0"/>
          </a:p>
        </p:txBody>
      </p:sp>
      <p:sp>
        <p:nvSpPr>
          <p:cNvPr id="5" name="Title 1"/>
          <p:cNvSpPr>
            <a:spLocks noGrp="1"/>
          </p:cNvSpPr>
          <p:nvPr>
            <p:ph type="title"/>
          </p:nvPr>
        </p:nvSpPr>
        <p:spPr>
          <a:xfrm>
            <a:off x="129092" y="100366"/>
            <a:ext cx="8907328" cy="457200"/>
          </a:xfrm>
          <a:noFill/>
          <a:ln w="9525">
            <a:noFill/>
            <a:miter lim="800000"/>
            <a:headEnd/>
            <a:tailEnd/>
          </a:ln>
        </p:spPr>
        <p:txBody>
          <a:bodyPr vert="horz" wrap="square" lIns="0" tIns="0" rIns="0" bIns="0" numCol="1" anchor="t" anchorCtr="0" compatLnSpc="1">
            <a:prstTxWarp prst="textNoShape">
              <a:avLst/>
            </a:prstTxWarp>
          </a:bodyPr>
          <a:lstStyle/>
          <a:p>
            <a:r>
              <a:rPr lang="en-GB" dirty="0" smtClean="0">
                <a:latin typeface="+mn-lt"/>
              </a:rPr>
              <a:t>Key Point 5 – Terms Tending to Reduce Risk</a:t>
            </a:r>
            <a:endParaRPr lang="en-GB" dirty="0">
              <a:latin typeface="+mn-lt"/>
            </a:endParaRPr>
          </a:p>
        </p:txBody>
      </p:sp>
    </p:spTree>
    <p:extLst>
      <p:ext uri="{BB962C8B-B14F-4D97-AF65-F5344CB8AC3E}">
        <p14:creationId xmlns:p14="http://schemas.microsoft.com/office/powerpoint/2010/main" val="1943620208"/>
      </p:ext>
    </p:extLst>
  </p:cSld>
  <p:clrMapOvr>
    <a:masterClrMapping/>
  </p:clrMapOvr>
  <p:transition>
    <p:fade/>
  </p:transition>
  <p:timing>
    <p:tnLst>
      <p:par>
        <p:cTn id="1" dur="indefinite" restart="never" nodeType="tmRoot"/>
      </p:par>
    </p:tnLst>
    <p:bldLst>
      <p:bldP spid="3" grpId="0" build="p" autoUpdateAnimBg="0" advAuto="0">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1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 lvl="3">
            <p:tnLst>
              <p:par>
                <p:cTn presetID="10" presetClass="entr" presetSubtype="0" fill="hold" nodeType="withEffect">
                  <p:stCondLst>
                    <p:cond delay="2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 lvl="4">
            <p:tnLst>
              <p:par>
                <p:cTn presetID="10" presetClass="entr" presetSubtype="0"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fade">
                      <p:cBhvr>
                        <p:cTn dur="700"/>
                        <p:tgtEl>
                          <p:spTgt spid="3"/>
                        </p:tgtEl>
                      </p:cBhvr>
                    </p:animEffect>
                  </p:childTnLst>
                </p:cTn>
              </p:par>
            </p:tnLst>
          </p:tmpl>
          <p:tmpl lvl="5">
            <p:tnLst>
              <p:par>
                <p:cTn presetID="10" presetClass="entr" presetSubtype="0" fill="hold" nodeType="withEffect">
                  <p:stCondLst>
                    <p:cond delay="4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Lst>
      </p:bldP>
      <p:bldP spid="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847" y="762625"/>
            <a:ext cx="8459190" cy="5570498"/>
          </a:xfrm>
          <a:noFill/>
        </p:spPr>
        <p:txBody>
          <a:bodyPr/>
          <a:lstStyle/>
          <a:p>
            <a:pPr>
              <a:buNone/>
            </a:pPr>
            <a:r>
              <a:rPr lang="en-GB" b="1" dirty="0" smtClean="0"/>
              <a:t>Agenda</a:t>
            </a:r>
            <a:endParaRPr lang="en-GB" dirty="0" smtClean="0"/>
          </a:p>
          <a:p>
            <a:pPr marL="457200" indent="-457200">
              <a:spcBef>
                <a:spcPts val="3600"/>
              </a:spcBef>
              <a:buFont typeface="+mj-lt"/>
              <a:buAutoNum type="arabicPeriod"/>
            </a:pPr>
            <a:r>
              <a:rPr lang="en-GB" dirty="0" smtClean="0"/>
              <a:t>Introduction</a:t>
            </a:r>
            <a:endParaRPr lang="en-GB" dirty="0" smtClean="0">
              <a:solidFill>
                <a:srgbClr val="FF0000"/>
              </a:solidFill>
            </a:endParaRPr>
          </a:p>
          <a:p>
            <a:pPr marL="457200" indent="-457200">
              <a:spcBef>
                <a:spcPts val="900"/>
              </a:spcBef>
              <a:buFont typeface="+mj-lt"/>
              <a:buAutoNum type="arabicPeriod"/>
            </a:pPr>
            <a:r>
              <a:rPr lang="en-GB" dirty="0"/>
              <a:t>I</a:t>
            </a:r>
            <a:r>
              <a:rPr lang="en-GB" dirty="0" smtClean="0"/>
              <a:t>nsurance Act 2015</a:t>
            </a:r>
            <a:endParaRPr lang="en-GB" dirty="0" smtClean="0">
              <a:solidFill>
                <a:srgbClr val="FF0000"/>
              </a:solidFill>
            </a:endParaRPr>
          </a:p>
          <a:p>
            <a:pPr marL="457200" indent="-457200">
              <a:spcBef>
                <a:spcPts val="900"/>
              </a:spcBef>
              <a:buFont typeface="+mj-lt"/>
              <a:buAutoNum type="arabicPeriod"/>
            </a:pPr>
            <a:r>
              <a:rPr lang="en-GB" dirty="0" smtClean="0"/>
              <a:t>Implementation challenges</a:t>
            </a:r>
            <a:endParaRPr lang="en-GB" dirty="0" smtClean="0">
              <a:solidFill>
                <a:srgbClr val="FF0000"/>
              </a:solidFill>
            </a:endParaRPr>
          </a:p>
          <a:p>
            <a:pPr marL="457200" indent="-457200">
              <a:spcBef>
                <a:spcPts val="900"/>
              </a:spcBef>
              <a:buFont typeface="+mj-lt"/>
              <a:buAutoNum type="arabicPeriod"/>
            </a:pPr>
            <a:r>
              <a:rPr lang="en-GB" dirty="0" smtClean="0"/>
              <a:t>Captive implications and risks</a:t>
            </a:r>
            <a:endParaRPr lang="en-GB" dirty="0" smtClean="0">
              <a:solidFill>
                <a:srgbClr val="FF0000"/>
              </a:solidFill>
            </a:endParaRPr>
          </a:p>
          <a:p>
            <a:pPr marL="457200" indent="-457200">
              <a:spcBef>
                <a:spcPts val="900"/>
              </a:spcBef>
              <a:buFont typeface="+mj-lt"/>
              <a:buAutoNum type="arabicPeriod"/>
            </a:pPr>
            <a:r>
              <a:rPr lang="en-GB" dirty="0" smtClean="0"/>
              <a:t>Q&amp;A</a:t>
            </a:r>
            <a:endParaRPr lang="en-GB" dirty="0" smtClean="0">
              <a:solidFill>
                <a:srgbClr val="FF0000"/>
              </a:solidFill>
            </a:endParaRPr>
          </a:p>
          <a:p>
            <a:pPr marL="0" indent="0">
              <a:spcBef>
                <a:spcPts val="900"/>
              </a:spcBef>
              <a:buNone/>
            </a:pPr>
            <a:endParaRPr lang="en-GB" dirty="0" smtClean="0"/>
          </a:p>
        </p:txBody>
      </p:sp>
      <p:sp>
        <p:nvSpPr>
          <p:cNvPr id="4" name="Title 1"/>
          <p:cNvSpPr>
            <a:spLocks noGrp="1"/>
          </p:cNvSpPr>
          <p:nvPr>
            <p:ph type="title"/>
          </p:nvPr>
        </p:nvSpPr>
        <p:spPr>
          <a:xfrm>
            <a:off x="129092" y="100366"/>
            <a:ext cx="8907328" cy="457200"/>
          </a:xfrm>
          <a:noFill/>
          <a:ln w="9525">
            <a:noFill/>
            <a:miter lim="800000"/>
            <a:headEnd/>
            <a:tailEnd/>
          </a:ln>
        </p:spPr>
        <p:txBody>
          <a:bodyPr vert="horz" wrap="square" lIns="0" tIns="0" rIns="0" bIns="0" numCol="1" anchor="t" anchorCtr="0" compatLnSpc="1">
            <a:prstTxWarp prst="textNoShape">
              <a:avLst/>
            </a:prstTxWarp>
          </a:bodyPr>
          <a:lstStyle/>
          <a:p>
            <a:r>
              <a:rPr lang="en-GB" dirty="0" smtClean="0">
                <a:latin typeface="+mn-lt"/>
              </a:rPr>
              <a:t>IA 2015 – Implications for the Captive industry</a:t>
            </a:r>
            <a:endParaRPr lang="en-GB" dirty="0">
              <a:latin typeface="+mn-lt"/>
            </a:endParaRPr>
          </a:p>
        </p:txBody>
      </p:sp>
    </p:spTree>
    <p:extLst>
      <p:ext uri="{BB962C8B-B14F-4D97-AF65-F5344CB8AC3E}">
        <p14:creationId xmlns:p14="http://schemas.microsoft.com/office/powerpoint/2010/main" val="811923571"/>
      </p:ext>
    </p:extLst>
  </p:cSld>
  <p:clrMapOvr>
    <a:masterClrMapping/>
  </p:clrMapOvr>
  <p:transition>
    <p:fade/>
  </p:transition>
  <p:timing>
    <p:tnLst>
      <p:par>
        <p:cTn id="1" dur="indefinite" restart="never" nodeType="tmRoot"/>
      </p:par>
    </p:tnLst>
    <p:bldLst>
      <p:bldP spid="3" grpId="0" build="p" autoUpdateAnimBg="0" advAuto="0">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1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 lvl="3">
            <p:tnLst>
              <p:par>
                <p:cTn presetID="10" presetClass="entr" presetSubtype="0" fill="hold" nodeType="withEffect">
                  <p:stCondLst>
                    <p:cond delay="2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 lvl="4">
            <p:tnLst>
              <p:par>
                <p:cTn presetID="10" presetClass="entr" presetSubtype="0"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fade">
                      <p:cBhvr>
                        <p:cTn dur="700"/>
                        <p:tgtEl>
                          <p:spTgt spid="3"/>
                        </p:tgtEl>
                      </p:cBhvr>
                    </p:animEffect>
                  </p:childTnLst>
                </p:cTn>
              </p:par>
            </p:tnLst>
          </p:tmpl>
          <p:tmpl lvl="5">
            <p:tnLst>
              <p:par>
                <p:cTn presetID="10" presetClass="entr" presetSubtype="0" fill="hold" nodeType="withEffect">
                  <p:stCondLst>
                    <p:cond delay="4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Lst>
      </p:bldP>
      <p:bldP spid="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184" y="762624"/>
            <a:ext cx="8735209" cy="5828713"/>
          </a:xfrm>
          <a:noFill/>
        </p:spPr>
        <p:txBody>
          <a:bodyPr/>
          <a:lstStyle/>
          <a:p>
            <a:pPr>
              <a:buNone/>
            </a:pPr>
            <a:endParaRPr lang="en-GB" dirty="0" smtClean="0"/>
          </a:p>
          <a:p>
            <a:r>
              <a:rPr lang="en-GB" dirty="0"/>
              <a:t>Despite the Act, there is still potential for “technical” </a:t>
            </a:r>
            <a:r>
              <a:rPr lang="en-GB" dirty="0" smtClean="0"/>
              <a:t>defences</a:t>
            </a:r>
          </a:p>
          <a:p>
            <a:r>
              <a:rPr lang="en-GB" dirty="0" smtClean="0"/>
              <a:t>“</a:t>
            </a:r>
            <a:r>
              <a:rPr lang="en-GB" dirty="0"/>
              <a:t>Post loss” conditions precedent to liability requiring, for example, notification within specified periods are still </a:t>
            </a:r>
            <a:r>
              <a:rPr lang="en-GB" dirty="0" smtClean="0"/>
              <a:t>enforceable</a:t>
            </a:r>
          </a:p>
          <a:p>
            <a:r>
              <a:rPr lang="en-GB" dirty="0" smtClean="0"/>
              <a:t>A </a:t>
            </a:r>
            <a:r>
              <a:rPr lang="en-GB" dirty="0"/>
              <a:t>technical breach of such conditions can still result in the loss of claims (e.g. notification outside the specified time limit, even if no prejudice is caused</a:t>
            </a:r>
            <a:r>
              <a:rPr lang="en-GB" dirty="0" smtClean="0"/>
              <a:t>)</a:t>
            </a:r>
            <a:endParaRPr lang="en-GB" dirty="0"/>
          </a:p>
        </p:txBody>
      </p:sp>
      <p:sp>
        <p:nvSpPr>
          <p:cNvPr id="5" name="Title 1"/>
          <p:cNvSpPr>
            <a:spLocks noGrp="1"/>
          </p:cNvSpPr>
          <p:nvPr>
            <p:ph type="title"/>
          </p:nvPr>
        </p:nvSpPr>
        <p:spPr>
          <a:xfrm>
            <a:off x="129092" y="100366"/>
            <a:ext cx="8907328" cy="457200"/>
          </a:xfrm>
          <a:noFill/>
          <a:ln w="9525">
            <a:noFill/>
            <a:miter lim="800000"/>
            <a:headEnd/>
            <a:tailEnd/>
          </a:ln>
        </p:spPr>
        <p:txBody>
          <a:bodyPr vert="horz" wrap="square" lIns="0" tIns="0" rIns="0" bIns="0" numCol="1" anchor="t" anchorCtr="0" compatLnSpc="1">
            <a:prstTxWarp prst="textNoShape">
              <a:avLst/>
            </a:prstTxWarp>
          </a:bodyPr>
          <a:lstStyle/>
          <a:p>
            <a:r>
              <a:rPr lang="en-GB" dirty="0" smtClean="0">
                <a:latin typeface="+mn-lt"/>
              </a:rPr>
              <a:t>Key Point 6 – Post Loss Conditions Precedent</a:t>
            </a:r>
            <a:endParaRPr lang="en-GB" dirty="0">
              <a:latin typeface="+mn-lt"/>
            </a:endParaRPr>
          </a:p>
        </p:txBody>
      </p:sp>
    </p:spTree>
    <p:extLst>
      <p:ext uri="{BB962C8B-B14F-4D97-AF65-F5344CB8AC3E}">
        <p14:creationId xmlns:p14="http://schemas.microsoft.com/office/powerpoint/2010/main" val="723269992"/>
      </p:ext>
    </p:extLst>
  </p:cSld>
  <p:clrMapOvr>
    <a:masterClrMapping/>
  </p:clrMapOvr>
  <p:transition>
    <p:fade/>
  </p:transition>
  <p:timing>
    <p:tnLst>
      <p:par>
        <p:cTn id="1" dur="indefinite" restart="never" nodeType="tmRoot"/>
      </p:par>
    </p:tnLst>
    <p:bldLst>
      <p:bldP spid="3" grpId="0" build="p" autoUpdateAnimBg="0" advAuto="0">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1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 lvl="3">
            <p:tnLst>
              <p:par>
                <p:cTn presetID="10" presetClass="entr" presetSubtype="0" fill="hold" nodeType="withEffect">
                  <p:stCondLst>
                    <p:cond delay="2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 lvl="4">
            <p:tnLst>
              <p:par>
                <p:cTn presetID="10" presetClass="entr" presetSubtype="0"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fade">
                      <p:cBhvr>
                        <p:cTn dur="700"/>
                        <p:tgtEl>
                          <p:spTgt spid="3"/>
                        </p:tgtEl>
                      </p:cBhvr>
                    </p:animEffect>
                  </p:childTnLst>
                </p:cTn>
              </p:par>
            </p:tnLst>
          </p:tmpl>
          <p:tmpl lvl="5">
            <p:tnLst>
              <p:par>
                <p:cTn presetID="10" presetClass="entr" presetSubtype="0" fill="hold" nodeType="withEffect">
                  <p:stCondLst>
                    <p:cond delay="4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Lst>
      </p:bldP>
      <p:bldP spid="5"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184" y="762624"/>
            <a:ext cx="8735209" cy="5828713"/>
          </a:xfrm>
          <a:noFill/>
        </p:spPr>
        <p:txBody>
          <a:bodyPr/>
          <a:lstStyle/>
          <a:p>
            <a:pPr>
              <a:buNone/>
            </a:pPr>
            <a:endParaRPr lang="en-GB" dirty="0" smtClean="0"/>
          </a:p>
          <a:p>
            <a:r>
              <a:rPr lang="en-GB" dirty="0"/>
              <a:t>Contracting out is intended to operate flexibly, depending on the circumstances of the insured: insurers will need to do more to bring a term to the attention of a small business, particularly if the business is buying online without a </a:t>
            </a:r>
            <a:r>
              <a:rPr lang="en-GB" dirty="0" smtClean="0"/>
              <a:t>broker</a:t>
            </a:r>
            <a:endParaRPr lang="en-GB" dirty="0"/>
          </a:p>
          <a:p>
            <a:r>
              <a:rPr lang="en-GB" dirty="0"/>
              <a:t>It follows that if there is a broker, the insurer can do less to pass the test. If the broker has actual knowledge of a disadvantageous term (e.g. because it is in the insurer’s standard terms), this would be sufficient. The only question would be whether it is clear and unambiguous as to its </a:t>
            </a:r>
            <a:r>
              <a:rPr lang="en-GB" dirty="0" smtClean="0"/>
              <a:t>effect</a:t>
            </a:r>
            <a:endParaRPr lang="en-GB" dirty="0"/>
          </a:p>
        </p:txBody>
      </p:sp>
      <p:sp>
        <p:nvSpPr>
          <p:cNvPr id="5" name="Title 1"/>
          <p:cNvSpPr>
            <a:spLocks noGrp="1"/>
          </p:cNvSpPr>
          <p:nvPr>
            <p:ph type="title"/>
          </p:nvPr>
        </p:nvSpPr>
        <p:spPr>
          <a:xfrm>
            <a:off x="129092" y="100366"/>
            <a:ext cx="8907328" cy="457200"/>
          </a:xfrm>
          <a:noFill/>
          <a:ln w="9525">
            <a:noFill/>
            <a:miter lim="800000"/>
            <a:headEnd/>
            <a:tailEnd/>
          </a:ln>
        </p:spPr>
        <p:txBody>
          <a:bodyPr vert="horz" wrap="square" lIns="0" tIns="0" rIns="0" bIns="0" numCol="1" anchor="t" anchorCtr="0" compatLnSpc="1">
            <a:prstTxWarp prst="textNoShape">
              <a:avLst/>
            </a:prstTxWarp>
          </a:bodyPr>
          <a:lstStyle/>
          <a:p>
            <a:r>
              <a:rPr lang="en-GB" dirty="0" smtClean="0">
                <a:latin typeface="+mn-lt"/>
              </a:rPr>
              <a:t>Key Point 7 – Contracting Out</a:t>
            </a:r>
            <a:endParaRPr lang="en-GB" dirty="0">
              <a:latin typeface="+mn-lt"/>
            </a:endParaRPr>
          </a:p>
        </p:txBody>
      </p:sp>
    </p:spTree>
    <p:extLst>
      <p:ext uri="{BB962C8B-B14F-4D97-AF65-F5344CB8AC3E}">
        <p14:creationId xmlns:p14="http://schemas.microsoft.com/office/powerpoint/2010/main" val="2562669372"/>
      </p:ext>
    </p:extLst>
  </p:cSld>
  <p:clrMapOvr>
    <a:masterClrMapping/>
  </p:clrMapOvr>
  <p:transition>
    <p:fade/>
  </p:transition>
  <p:timing>
    <p:tnLst>
      <p:par>
        <p:cTn id="1" dur="indefinite" restart="never" nodeType="tmRoot"/>
      </p:par>
    </p:tnLst>
    <p:bldLst>
      <p:bldP spid="3" grpId="0" build="p" autoUpdateAnimBg="0" advAuto="0">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1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 lvl="3">
            <p:tnLst>
              <p:par>
                <p:cTn presetID="10" presetClass="entr" presetSubtype="0" fill="hold" nodeType="withEffect">
                  <p:stCondLst>
                    <p:cond delay="2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 lvl="4">
            <p:tnLst>
              <p:par>
                <p:cTn presetID="10" presetClass="entr" presetSubtype="0"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fade">
                      <p:cBhvr>
                        <p:cTn dur="700"/>
                        <p:tgtEl>
                          <p:spTgt spid="3"/>
                        </p:tgtEl>
                      </p:cBhvr>
                    </p:animEffect>
                  </p:childTnLst>
                </p:cTn>
              </p:par>
            </p:tnLst>
          </p:tmpl>
          <p:tmpl lvl="5">
            <p:tnLst>
              <p:par>
                <p:cTn presetID="10" presetClass="entr" presetSubtype="0" fill="hold" nodeType="withEffect">
                  <p:stCondLst>
                    <p:cond delay="4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Lst>
      </p:bldP>
      <p:bldP spid="5"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184" y="762624"/>
            <a:ext cx="8735209" cy="5828713"/>
          </a:xfrm>
          <a:noFill/>
        </p:spPr>
        <p:txBody>
          <a:bodyPr/>
          <a:lstStyle/>
          <a:p>
            <a:pPr>
              <a:buNone/>
            </a:pPr>
            <a:endParaRPr lang="en-GB" dirty="0" smtClean="0"/>
          </a:p>
          <a:p>
            <a:r>
              <a:rPr lang="en-GB" dirty="0"/>
              <a:t>An insurer writing “LMA 5260/5258” on a slip leaves the broker exposed to E&amp;O if they don’t explain it in full to the </a:t>
            </a:r>
            <a:r>
              <a:rPr lang="en-GB" dirty="0" smtClean="0"/>
              <a:t>customer</a:t>
            </a:r>
            <a:endParaRPr lang="en-GB" dirty="0"/>
          </a:p>
          <a:p>
            <a:r>
              <a:rPr lang="en-GB" dirty="0" smtClean="0"/>
              <a:t>The </a:t>
            </a:r>
            <a:r>
              <a:rPr lang="en-GB" dirty="0"/>
              <a:t>Act </a:t>
            </a:r>
            <a:r>
              <a:rPr lang="en-GB" u="sng" dirty="0"/>
              <a:t>doesn’t</a:t>
            </a:r>
            <a:r>
              <a:rPr lang="en-GB" dirty="0"/>
              <a:t> require the insurer to say that something is actually contracting </a:t>
            </a:r>
            <a:r>
              <a:rPr lang="en-GB" dirty="0" smtClean="0"/>
              <a:t>out. And it </a:t>
            </a:r>
            <a:r>
              <a:rPr lang="en-GB" dirty="0"/>
              <a:t>isn’t obliged to explain to the customer, if it has explained to the </a:t>
            </a:r>
            <a:r>
              <a:rPr lang="en-GB" dirty="0" smtClean="0"/>
              <a:t>broker</a:t>
            </a:r>
            <a:endParaRPr lang="en-GB" dirty="0"/>
          </a:p>
          <a:p>
            <a:r>
              <a:rPr lang="en-GB" dirty="0"/>
              <a:t>LMA 5258 – would mean that even if a warranty breach is rectified the policy remains invalid (contracts out of all </a:t>
            </a:r>
            <a:r>
              <a:rPr lang="en-GB" dirty="0" smtClean="0"/>
              <a:t>s.10)</a:t>
            </a:r>
            <a:endParaRPr lang="en-GB" dirty="0"/>
          </a:p>
          <a:p>
            <a:r>
              <a:rPr lang="en-GB" dirty="0"/>
              <a:t>LMA 5260 – could mean that even an </a:t>
            </a:r>
            <a:r>
              <a:rPr lang="en-GB" u="sng" dirty="0"/>
              <a:t>irrelevant</a:t>
            </a:r>
            <a:r>
              <a:rPr lang="en-GB" dirty="0"/>
              <a:t> breach of a warranty or condition precedent might invalidate the </a:t>
            </a:r>
            <a:r>
              <a:rPr lang="en-GB" u="sng" dirty="0"/>
              <a:t>whole</a:t>
            </a:r>
            <a:r>
              <a:rPr lang="en-GB" dirty="0"/>
              <a:t> policy or avoid liability for a claim (contracts out of s.11)</a:t>
            </a:r>
          </a:p>
        </p:txBody>
      </p:sp>
      <p:sp>
        <p:nvSpPr>
          <p:cNvPr id="5" name="Title 1"/>
          <p:cNvSpPr>
            <a:spLocks noGrp="1"/>
          </p:cNvSpPr>
          <p:nvPr>
            <p:ph type="title"/>
          </p:nvPr>
        </p:nvSpPr>
        <p:spPr>
          <a:xfrm>
            <a:off x="129092" y="100366"/>
            <a:ext cx="8907328" cy="457200"/>
          </a:xfrm>
          <a:noFill/>
          <a:ln w="9525">
            <a:noFill/>
            <a:miter lim="800000"/>
            <a:headEnd/>
            <a:tailEnd/>
          </a:ln>
        </p:spPr>
        <p:txBody>
          <a:bodyPr vert="horz" wrap="square" lIns="0" tIns="0" rIns="0" bIns="0" numCol="1" anchor="t" anchorCtr="0" compatLnSpc="1">
            <a:prstTxWarp prst="textNoShape">
              <a:avLst/>
            </a:prstTxWarp>
          </a:bodyPr>
          <a:lstStyle/>
          <a:p>
            <a:r>
              <a:rPr lang="en-GB" dirty="0" smtClean="0">
                <a:latin typeface="+mn-lt"/>
              </a:rPr>
              <a:t>Key Point 8 – Contracting Out Example</a:t>
            </a:r>
            <a:endParaRPr lang="en-GB" dirty="0">
              <a:latin typeface="+mn-lt"/>
            </a:endParaRPr>
          </a:p>
        </p:txBody>
      </p:sp>
    </p:spTree>
    <p:extLst>
      <p:ext uri="{BB962C8B-B14F-4D97-AF65-F5344CB8AC3E}">
        <p14:creationId xmlns:p14="http://schemas.microsoft.com/office/powerpoint/2010/main" val="3546282695"/>
      </p:ext>
    </p:extLst>
  </p:cSld>
  <p:clrMapOvr>
    <a:masterClrMapping/>
  </p:clrMapOvr>
  <p:transition>
    <p:fade/>
  </p:transition>
  <p:timing>
    <p:tnLst>
      <p:par>
        <p:cTn id="1" dur="indefinite" restart="never" nodeType="tmRoot"/>
      </p:par>
    </p:tnLst>
    <p:bldLst>
      <p:bldP spid="3" grpId="0" build="p" autoUpdateAnimBg="0" advAuto="0">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1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 lvl="3">
            <p:tnLst>
              <p:par>
                <p:cTn presetID="10" presetClass="entr" presetSubtype="0" fill="hold" nodeType="withEffect">
                  <p:stCondLst>
                    <p:cond delay="2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 lvl="4">
            <p:tnLst>
              <p:par>
                <p:cTn presetID="10" presetClass="entr" presetSubtype="0"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fade">
                      <p:cBhvr>
                        <p:cTn dur="700"/>
                        <p:tgtEl>
                          <p:spTgt spid="3"/>
                        </p:tgtEl>
                      </p:cBhvr>
                    </p:animEffect>
                  </p:childTnLst>
                </p:cTn>
              </p:par>
            </p:tnLst>
          </p:tmpl>
          <p:tmpl lvl="5">
            <p:tnLst>
              <p:par>
                <p:cTn presetID="10" presetClass="entr" presetSubtype="0" fill="hold" nodeType="withEffect">
                  <p:stCondLst>
                    <p:cond delay="4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Lst>
      </p:bldP>
      <p:bldP spid="5"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184" y="762624"/>
            <a:ext cx="8735209" cy="5828713"/>
          </a:xfrm>
          <a:noFill/>
        </p:spPr>
        <p:txBody>
          <a:bodyPr/>
          <a:lstStyle/>
          <a:p>
            <a:pPr>
              <a:buNone/>
            </a:pPr>
            <a:endParaRPr lang="en-GB" dirty="0" smtClean="0"/>
          </a:p>
          <a:p>
            <a:r>
              <a:rPr lang="en-GB" dirty="0" smtClean="0"/>
              <a:t>Since, under </a:t>
            </a:r>
            <a:r>
              <a:rPr lang="en-GB" dirty="0"/>
              <a:t>the old law, </a:t>
            </a:r>
            <a:r>
              <a:rPr lang="en-GB" dirty="0" smtClean="0"/>
              <a:t>a breach </a:t>
            </a:r>
            <a:r>
              <a:rPr lang="en-GB" dirty="0"/>
              <a:t>of warranty would discharge all insurer liability, disclosure of facts relating to a breach of warranty by the customer (as at the time of contracting) was generally not required</a:t>
            </a:r>
            <a:r>
              <a:rPr lang="en-GB" dirty="0" smtClean="0"/>
              <a:t>.</a:t>
            </a:r>
            <a:r>
              <a:rPr lang="en-GB" dirty="0"/>
              <a:t> </a:t>
            </a:r>
          </a:p>
          <a:p>
            <a:r>
              <a:rPr lang="en-GB" dirty="0"/>
              <a:t>The new Act makes warranties suspensory (i.e. the insurer is again liable once the breach is rectified, where the breach is capable of being rectified) which is obviously of </a:t>
            </a:r>
            <a:r>
              <a:rPr lang="en-GB" dirty="0" smtClean="0"/>
              <a:t>benefit</a:t>
            </a:r>
          </a:p>
          <a:p>
            <a:r>
              <a:rPr lang="en-GB" dirty="0" smtClean="0"/>
              <a:t>However</a:t>
            </a:r>
            <a:r>
              <a:rPr lang="en-GB" dirty="0"/>
              <a:t>, facts relevant to the insured’s propensity to breach a warranty (or, indeed, any condition tending to mitigate risk) might now be material for the purpose of fair </a:t>
            </a:r>
            <a:r>
              <a:rPr lang="en-GB" dirty="0" smtClean="0"/>
              <a:t>presentation. This </a:t>
            </a:r>
            <a:r>
              <a:rPr lang="en-GB" dirty="0"/>
              <a:t>would be a demanding departure from current </a:t>
            </a:r>
            <a:r>
              <a:rPr lang="en-GB" dirty="0" smtClean="0"/>
              <a:t>practices</a:t>
            </a:r>
            <a:endParaRPr lang="en-GB" dirty="0"/>
          </a:p>
        </p:txBody>
      </p:sp>
      <p:sp>
        <p:nvSpPr>
          <p:cNvPr id="5" name="Title 1"/>
          <p:cNvSpPr>
            <a:spLocks noGrp="1"/>
          </p:cNvSpPr>
          <p:nvPr>
            <p:ph type="title"/>
          </p:nvPr>
        </p:nvSpPr>
        <p:spPr>
          <a:xfrm>
            <a:off x="129092" y="100366"/>
            <a:ext cx="8907328" cy="457200"/>
          </a:xfrm>
          <a:noFill/>
          <a:ln w="9525">
            <a:noFill/>
            <a:miter lim="800000"/>
            <a:headEnd/>
            <a:tailEnd/>
          </a:ln>
        </p:spPr>
        <p:txBody>
          <a:bodyPr vert="horz" wrap="square" lIns="0" tIns="0" rIns="0" bIns="0" numCol="1" anchor="t" anchorCtr="0" compatLnSpc="1">
            <a:prstTxWarp prst="textNoShape">
              <a:avLst/>
            </a:prstTxWarp>
          </a:bodyPr>
          <a:lstStyle/>
          <a:p>
            <a:r>
              <a:rPr lang="en-GB" dirty="0" smtClean="0">
                <a:latin typeface="+mn-lt"/>
              </a:rPr>
              <a:t>Key Point </a:t>
            </a:r>
            <a:r>
              <a:rPr lang="en-GB" dirty="0">
                <a:latin typeface="+mn-lt"/>
              </a:rPr>
              <a:t>9</a:t>
            </a:r>
            <a:r>
              <a:rPr lang="en-GB" dirty="0" smtClean="0">
                <a:latin typeface="+mn-lt"/>
              </a:rPr>
              <a:t> – Disclose Breaches of Conditions</a:t>
            </a:r>
            <a:endParaRPr lang="en-GB" dirty="0">
              <a:latin typeface="+mn-lt"/>
            </a:endParaRPr>
          </a:p>
        </p:txBody>
      </p:sp>
    </p:spTree>
    <p:extLst>
      <p:ext uri="{BB962C8B-B14F-4D97-AF65-F5344CB8AC3E}">
        <p14:creationId xmlns:p14="http://schemas.microsoft.com/office/powerpoint/2010/main" val="1060544671"/>
      </p:ext>
    </p:extLst>
  </p:cSld>
  <p:clrMapOvr>
    <a:masterClrMapping/>
  </p:clrMapOvr>
  <p:transition>
    <p:fade/>
  </p:transition>
  <p:timing>
    <p:tnLst>
      <p:par>
        <p:cTn id="1" dur="indefinite" restart="never" nodeType="tmRoot"/>
      </p:par>
    </p:tnLst>
    <p:bldLst>
      <p:bldP spid="3" grpId="0" build="p" autoUpdateAnimBg="0" advAuto="0">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1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 lvl="3">
            <p:tnLst>
              <p:par>
                <p:cTn presetID="10" presetClass="entr" presetSubtype="0" fill="hold" nodeType="withEffect">
                  <p:stCondLst>
                    <p:cond delay="2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 lvl="4">
            <p:tnLst>
              <p:par>
                <p:cTn presetID="10" presetClass="entr" presetSubtype="0"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fade">
                      <p:cBhvr>
                        <p:cTn dur="700"/>
                        <p:tgtEl>
                          <p:spTgt spid="3"/>
                        </p:tgtEl>
                      </p:cBhvr>
                    </p:animEffect>
                  </p:childTnLst>
                </p:cTn>
              </p:par>
            </p:tnLst>
          </p:tmpl>
          <p:tmpl lvl="5">
            <p:tnLst>
              <p:par>
                <p:cTn presetID="10" presetClass="entr" presetSubtype="0" fill="hold" nodeType="withEffect">
                  <p:stCondLst>
                    <p:cond delay="4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Lst>
      </p:bldP>
      <p:bldP spid="5"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884" y="762624"/>
            <a:ext cx="8735209" cy="5828713"/>
          </a:xfrm>
          <a:noFill/>
        </p:spPr>
        <p:txBody>
          <a:bodyPr/>
          <a:lstStyle/>
          <a:p>
            <a:pPr>
              <a:buNone/>
            </a:pPr>
            <a:endParaRPr lang="en-GB" dirty="0" smtClean="0"/>
          </a:p>
          <a:p>
            <a:r>
              <a:rPr lang="en-GB" dirty="0"/>
              <a:t>The Act protects insurers from “data dumping”. However, brokers have no statutory protection. Brokers will need contractual protection to manage their potential duties to filter any “data dumping” presented to them by their policyholders (e.g. an e-mail with 50 attachments, or a download-link, sent days before renewal</a:t>
            </a:r>
            <a:r>
              <a:rPr lang="en-GB" dirty="0" smtClean="0"/>
              <a:t>)</a:t>
            </a:r>
            <a:endParaRPr lang="en-GB" dirty="0"/>
          </a:p>
          <a:p>
            <a:r>
              <a:rPr lang="en-GB" dirty="0"/>
              <a:t>Who is responsible for filtering the relevant </a:t>
            </a:r>
            <a:r>
              <a:rPr lang="en-GB" dirty="0" smtClean="0"/>
              <a:t>information?</a:t>
            </a:r>
          </a:p>
          <a:p>
            <a:r>
              <a:rPr lang="en-GB" dirty="0" smtClean="0"/>
              <a:t>Unless </a:t>
            </a:r>
            <a:r>
              <a:rPr lang="en-GB" dirty="0"/>
              <a:t>the broker’s contract deals with this issue, the broker may find that it is responsible for marshalling and presenting the “dumped data” into a clear and accessible </a:t>
            </a:r>
            <a:r>
              <a:rPr lang="en-GB" dirty="0" smtClean="0"/>
              <a:t>form</a:t>
            </a:r>
            <a:endParaRPr lang="en-GB" dirty="0"/>
          </a:p>
        </p:txBody>
      </p:sp>
      <p:sp>
        <p:nvSpPr>
          <p:cNvPr id="5" name="Title 1"/>
          <p:cNvSpPr>
            <a:spLocks noGrp="1"/>
          </p:cNvSpPr>
          <p:nvPr>
            <p:ph type="title"/>
          </p:nvPr>
        </p:nvSpPr>
        <p:spPr>
          <a:xfrm>
            <a:off x="141792" y="100366"/>
            <a:ext cx="8907328" cy="457200"/>
          </a:xfrm>
          <a:noFill/>
          <a:ln w="9525">
            <a:noFill/>
            <a:miter lim="800000"/>
            <a:headEnd/>
            <a:tailEnd/>
          </a:ln>
        </p:spPr>
        <p:txBody>
          <a:bodyPr vert="horz" wrap="square" lIns="0" tIns="0" rIns="0" bIns="0" numCol="1" anchor="t" anchorCtr="0" compatLnSpc="1">
            <a:prstTxWarp prst="textNoShape">
              <a:avLst/>
            </a:prstTxWarp>
          </a:bodyPr>
          <a:lstStyle/>
          <a:p>
            <a:r>
              <a:rPr lang="en-GB" dirty="0" smtClean="0">
                <a:latin typeface="+mn-lt"/>
              </a:rPr>
              <a:t>Key Point 10 – Data Dumping</a:t>
            </a:r>
            <a:endParaRPr lang="en-GB" dirty="0">
              <a:latin typeface="+mn-lt"/>
            </a:endParaRPr>
          </a:p>
        </p:txBody>
      </p:sp>
    </p:spTree>
    <p:extLst>
      <p:ext uri="{BB962C8B-B14F-4D97-AF65-F5344CB8AC3E}">
        <p14:creationId xmlns:p14="http://schemas.microsoft.com/office/powerpoint/2010/main" val="1523371523"/>
      </p:ext>
    </p:extLst>
  </p:cSld>
  <p:clrMapOvr>
    <a:masterClrMapping/>
  </p:clrMapOvr>
  <p:transition>
    <p:fade/>
  </p:transition>
  <p:timing>
    <p:tnLst>
      <p:par>
        <p:cTn id="1" dur="indefinite" restart="never" nodeType="tmRoot"/>
      </p:par>
    </p:tnLst>
    <p:bldLst>
      <p:bldP spid="3" grpId="0" build="p" autoUpdateAnimBg="0" advAuto="0">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1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 lvl="3">
            <p:tnLst>
              <p:par>
                <p:cTn presetID="10" presetClass="entr" presetSubtype="0" fill="hold" nodeType="withEffect">
                  <p:stCondLst>
                    <p:cond delay="2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 lvl="4">
            <p:tnLst>
              <p:par>
                <p:cTn presetID="10" presetClass="entr" presetSubtype="0"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fade">
                      <p:cBhvr>
                        <p:cTn dur="700"/>
                        <p:tgtEl>
                          <p:spTgt spid="3"/>
                        </p:tgtEl>
                      </p:cBhvr>
                    </p:animEffect>
                  </p:childTnLst>
                </p:cTn>
              </p:par>
            </p:tnLst>
          </p:tmpl>
          <p:tmpl lvl="5">
            <p:tnLst>
              <p:par>
                <p:cTn presetID="10" presetClass="entr" presetSubtype="0" fill="hold" nodeType="withEffect">
                  <p:stCondLst>
                    <p:cond delay="4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Lst>
      </p:bldP>
      <p:bldP spid="5"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608" y="762625"/>
            <a:ext cx="8810512" cy="5570498"/>
          </a:xfrm>
          <a:noFill/>
        </p:spPr>
        <p:txBody>
          <a:bodyPr/>
          <a:lstStyle/>
          <a:p>
            <a:pPr>
              <a:buNone/>
            </a:pPr>
            <a:endParaRPr lang="en-GB" b="1" dirty="0" smtClean="0"/>
          </a:p>
          <a:p>
            <a:pPr>
              <a:spcBef>
                <a:spcPts val="2400"/>
              </a:spcBef>
            </a:pPr>
            <a:r>
              <a:rPr lang="en-GB" sz="2200" dirty="0" smtClean="0"/>
              <a:t>The </a:t>
            </a:r>
            <a:r>
              <a:rPr lang="en-GB" sz="2200" dirty="0"/>
              <a:t>Enterprise </a:t>
            </a:r>
            <a:r>
              <a:rPr lang="en-GB" sz="2200" dirty="0" smtClean="0"/>
              <a:t>Act: an </a:t>
            </a:r>
            <a:r>
              <a:rPr lang="en-GB" sz="2200" dirty="0"/>
              <a:t>add-on to the IA </a:t>
            </a:r>
            <a:r>
              <a:rPr lang="en-GB" sz="2200" dirty="0" smtClean="0"/>
              <a:t>2015 now incepts 4.5.17</a:t>
            </a:r>
          </a:p>
          <a:p>
            <a:pPr>
              <a:spcBef>
                <a:spcPts val="900"/>
              </a:spcBef>
            </a:pPr>
            <a:r>
              <a:rPr lang="en-GB" sz="2200" dirty="0" smtClean="0"/>
              <a:t>Critical </a:t>
            </a:r>
            <a:r>
              <a:rPr lang="en-GB" sz="2200" dirty="0"/>
              <a:t>benefit for policyholders arising from the ‘damages for late payment’ provision:</a:t>
            </a:r>
          </a:p>
          <a:p>
            <a:pPr lvl="1">
              <a:spcBef>
                <a:spcPts val="600"/>
              </a:spcBef>
              <a:buFont typeface="Wingdings" panose="05000000000000000000" pitchFamily="2" charset="2"/>
              <a:buChar char="Ø"/>
            </a:pPr>
            <a:r>
              <a:rPr lang="en-GB" dirty="0"/>
              <a:t>Damages available if the client business suffers or fails, </a:t>
            </a:r>
            <a:r>
              <a:rPr lang="en-GB" b="1" u="sng" dirty="0"/>
              <a:t>if</a:t>
            </a:r>
            <a:r>
              <a:rPr lang="en-GB" dirty="0"/>
              <a:t> the insurer acts unreasonably in denying or delaying payment of a claim</a:t>
            </a:r>
          </a:p>
          <a:p>
            <a:pPr>
              <a:spcBef>
                <a:spcPts val="600"/>
              </a:spcBef>
            </a:pPr>
            <a:r>
              <a:rPr lang="en-GB" sz="2200" dirty="0"/>
              <a:t>However, constituent client obligations </a:t>
            </a:r>
            <a:r>
              <a:rPr lang="en-GB" sz="2200" dirty="0" smtClean="0"/>
              <a:t>will challenge:</a:t>
            </a:r>
            <a:endParaRPr lang="en-GB" sz="2200" dirty="0"/>
          </a:p>
          <a:p>
            <a:pPr lvl="1">
              <a:spcBef>
                <a:spcPts val="600"/>
              </a:spcBef>
              <a:buFont typeface="Wingdings" panose="05000000000000000000" pitchFamily="2" charset="2"/>
              <a:buChar char="Ø"/>
            </a:pPr>
            <a:r>
              <a:rPr lang="en-GB" dirty="0"/>
              <a:t>Have to mitigate loss, e.g. by raising other funding where viable</a:t>
            </a:r>
          </a:p>
          <a:p>
            <a:pPr lvl="1">
              <a:spcBef>
                <a:spcPts val="600"/>
              </a:spcBef>
              <a:buFont typeface="Wingdings" panose="05000000000000000000" pitchFamily="2" charset="2"/>
              <a:buChar char="Ø"/>
            </a:pPr>
            <a:r>
              <a:rPr lang="en-GB" dirty="0"/>
              <a:t>Must demonstrate that damages were foreseeable to the insurer at point of placement</a:t>
            </a:r>
          </a:p>
          <a:p>
            <a:pPr lvl="1">
              <a:spcBef>
                <a:spcPts val="600"/>
              </a:spcBef>
              <a:buFont typeface="Wingdings" panose="05000000000000000000" pitchFamily="2" charset="2"/>
              <a:buChar char="Ø"/>
            </a:pPr>
            <a:r>
              <a:rPr lang="en-GB" dirty="0"/>
              <a:t>Have to contemporaneously record where damages are incurred</a:t>
            </a:r>
          </a:p>
          <a:p>
            <a:r>
              <a:rPr lang="en-GB" sz="2200" dirty="0"/>
              <a:t>Contracting out – </a:t>
            </a:r>
            <a:r>
              <a:rPr lang="en-GB" sz="2200" u="sng" dirty="0"/>
              <a:t>any</a:t>
            </a:r>
            <a:r>
              <a:rPr lang="en-GB" sz="2200" dirty="0"/>
              <a:t> insurer caps on consequential damages will trigger </a:t>
            </a:r>
            <a:r>
              <a:rPr lang="en-GB" sz="2200" dirty="0" smtClean="0"/>
              <a:t>obligations defined under the IA 2015</a:t>
            </a:r>
          </a:p>
          <a:p>
            <a:r>
              <a:rPr lang="en-GB" sz="2200" dirty="0" smtClean="0"/>
              <a:t>All present new E&amp;O exposures</a:t>
            </a:r>
            <a:endParaRPr lang="en-GB" sz="2200" dirty="0"/>
          </a:p>
        </p:txBody>
      </p:sp>
      <p:sp>
        <p:nvSpPr>
          <p:cNvPr id="6" name="Title 1"/>
          <p:cNvSpPr>
            <a:spLocks noGrp="1"/>
          </p:cNvSpPr>
          <p:nvPr>
            <p:ph type="title"/>
          </p:nvPr>
        </p:nvSpPr>
        <p:spPr>
          <a:xfrm>
            <a:off x="129092" y="100366"/>
            <a:ext cx="8907328" cy="457200"/>
          </a:xfrm>
          <a:noFill/>
          <a:ln w="9525">
            <a:noFill/>
            <a:miter lim="800000"/>
            <a:headEnd/>
            <a:tailEnd/>
          </a:ln>
        </p:spPr>
        <p:txBody>
          <a:bodyPr vert="horz" wrap="square" lIns="0" tIns="0" rIns="0" bIns="0" numCol="1" anchor="t" anchorCtr="0" compatLnSpc="1">
            <a:prstTxWarp prst="textNoShape">
              <a:avLst/>
            </a:prstTxWarp>
          </a:bodyPr>
          <a:lstStyle/>
          <a:p>
            <a:r>
              <a:rPr lang="en-GB" dirty="0">
                <a:latin typeface="+mn-lt"/>
              </a:rPr>
              <a:t>Key Point </a:t>
            </a:r>
            <a:r>
              <a:rPr lang="en-GB" dirty="0" smtClean="0">
                <a:latin typeface="+mn-lt"/>
              </a:rPr>
              <a:t>11 </a:t>
            </a:r>
            <a:r>
              <a:rPr lang="en-GB" dirty="0">
                <a:latin typeface="+mn-lt"/>
              </a:rPr>
              <a:t>– </a:t>
            </a:r>
            <a:r>
              <a:rPr lang="en-GB" dirty="0" smtClean="0">
                <a:latin typeface="+mn-lt"/>
              </a:rPr>
              <a:t>Enterprise Act 2016</a:t>
            </a:r>
            <a:endParaRPr lang="en-GB" dirty="0">
              <a:latin typeface="+mn-lt"/>
            </a:endParaRPr>
          </a:p>
        </p:txBody>
      </p:sp>
    </p:spTree>
    <p:extLst>
      <p:ext uri="{BB962C8B-B14F-4D97-AF65-F5344CB8AC3E}">
        <p14:creationId xmlns:p14="http://schemas.microsoft.com/office/powerpoint/2010/main" val="3549244172"/>
      </p:ext>
    </p:extLst>
  </p:cSld>
  <p:clrMapOvr>
    <a:masterClrMapping/>
  </p:clrMapOvr>
  <p:transition>
    <p:fade/>
  </p:transition>
  <p:timing>
    <p:tnLst>
      <p:par>
        <p:cTn id="1" dur="indefinite" restart="never" nodeType="tmRoot"/>
      </p:par>
    </p:tnLst>
    <p:bldLst>
      <p:bldP spid="3" grpId="0" build="p" autoUpdateAnimBg="0" advAuto="0">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1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 lvl="3">
            <p:tnLst>
              <p:par>
                <p:cTn presetID="10" presetClass="entr" presetSubtype="0" fill="hold" nodeType="withEffect">
                  <p:stCondLst>
                    <p:cond delay="2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 lvl="4">
            <p:tnLst>
              <p:par>
                <p:cTn presetID="10" presetClass="entr" presetSubtype="0"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fade">
                      <p:cBhvr>
                        <p:cTn dur="700"/>
                        <p:tgtEl>
                          <p:spTgt spid="3"/>
                        </p:tgtEl>
                      </p:cBhvr>
                    </p:animEffect>
                  </p:childTnLst>
                </p:cTn>
              </p:par>
            </p:tnLst>
          </p:tmpl>
          <p:tmpl lvl="5">
            <p:tnLst>
              <p:par>
                <p:cTn presetID="10" presetClass="entr" presetSubtype="0" fill="hold" nodeType="withEffect">
                  <p:stCondLst>
                    <p:cond delay="4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Lst>
      </p:bldP>
      <p:bldP spid="6"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5167423" y="1360968"/>
            <a:ext cx="3976577" cy="4616648"/>
          </a:xfrm>
          <a:prstGeom prst="rect">
            <a:avLst/>
          </a:prstGeom>
          <a:solidFill>
            <a:schemeClr val="accent2">
              <a:lumMod val="40000"/>
              <a:lumOff val="60000"/>
              <a:alpha val="29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kumimoji="0" lang="en-GB" sz="1000" b="1" i="0" u="none" strike="noStrike" cap="none" normalizeH="0" baseline="0" dirty="0" smtClean="0">
              <a:ln>
                <a:noFill/>
              </a:ln>
              <a:solidFill>
                <a:schemeClr val="tx1"/>
              </a:solidFill>
              <a:effectLst/>
              <a:latin typeface="Helvetica" pitchFamily="34" charset="0"/>
            </a:endParaRPr>
          </a:p>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lang="en-GB" dirty="0"/>
          </a:p>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kumimoji="0" lang="en-GB" sz="1000" b="1" i="0" u="none" strike="noStrike" cap="none" normalizeH="0" baseline="0" dirty="0" smtClean="0">
              <a:ln>
                <a:noFill/>
              </a:ln>
              <a:solidFill>
                <a:schemeClr val="tx1"/>
              </a:solidFill>
              <a:effectLst/>
              <a:latin typeface="Helvetica" pitchFamily="34" charset="0"/>
            </a:endParaRPr>
          </a:p>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lang="en-GB" dirty="0"/>
          </a:p>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kumimoji="0" lang="en-GB" sz="1000" b="1" i="0" u="none" strike="noStrike" cap="none" normalizeH="0" baseline="0" dirty="0" smtClean="0">
              <a:ln>
                <a:noFill/>
              </a:ln>
              <a:solidFill>
                <a:schemeClr val="tx1"/>
              </a:solidFill>
              <a:effectLst/>
              <a:latin typeface="Helvetica" pitchFamily="34" charset="0"/>
            </a:endParaRPr>
          </a:p>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lang="en-GB" dirty="0"/>
          </a:p>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kumimoji="0" lang="en-GB" sz="1000" b="1" i="0" u="none" strike="noStrike" cap="none" normalizeH="0" baseline="0" dirty="0" smtClean="0">
              <a:ln>
                <a:noFill/>
              </a:ln>
              <a:solidFill>
                <a:schemeClr val="tx1"/>
              </a:solidFill>
              <a:effectLst/>
              <a:latin typeface="Helvetica" pitchFamily="34" charset="0"/>
            </a:endParaRPr>
          </a:p>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lang="en-GB" dirty="0"/>
          </a:p>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kumimoji="0" lang="en-GB" sz="1000" b="1" i="0" u="none" strike="noStrike" cap="none" normalizeH="0" baseline="0" dirty="0" smtClean="0">
              <a:ln>
                <a:noFill/>
              </a:ln>
              <a:solidFill>
                <a:schemeClr val="tx1"/>
              </a:solidFill>
              <a:effectLst/>
              <a:latin typeface="Helvetica" pitchFamily="34" charset="0"/>
            </a:endParaRPr>
          </a:p>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lang="en-GB" dirty="0"/>
          </a:p>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kumimoji="0" lang="en-GB" sz="1000" b="1" i="0" u="none" strike="noStrike" cap="none" normalizeH="0" baseline="0" dirty="0" smtClean="0">
              <a:ln>
                <a:noFill/>
              </a:ln>
              <a:solidFill>
                <a:schemeClr val="tx1"/>
              </a:solidFill>
              <a:effectLst/>
              <a:latin typeface="Helvetica" pitchFamily="34" charset="0"/>
            </a:endParaRPr>
          </a:p>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lang="en-GB" dirty="0"/>
          </a:p>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kumimoji="0" lang="en-GB" sz="1000" b="1" i="0" u="none" strike="noStrike" cap="none" normalizeH="0" baseline="0" dirty="0" smtClean="0">
              <a:ln>
                <a:noFill/>
              </a:ln>
              <a:solidFill>
                <a:schemeClr val="tx1"/>
              </a:solidFill>
              <a:effectLst/>
              <a:latin typeface="Helvetica" pitchFamily="34" charset="0"/>
            </a:endParaRPr>
          </a:p>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lang="en-GB" dirty="0"/>
          </a:p>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kumimoji="0" lang="en-GB" sz="1000" b="1" i="0" u="none" strike="noStrike" cap="none" normalizeH="0" baseline="0" dirty="0" smtClean="0">
              <a:ln>
                <a:noFill/>
              </a:ln>
              <a:solidFill>
                <a:schemeClr val="tx1"/>
              </a:solidFill>
              <a:effectLst/>
              <a:latin typeface="Helvetica" pitchFamily="34" charset="0"/>
            </a:endParaRPr>
          </a:p>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lang="en-GB" dirty="0"/>
          </a:p>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kumimoji="0" lang="en-GB" sz="1000" b="1" i="0" u="none" strike="noStrike" cap="none" normalizeH="0" baseline="0" dirty="0" smtClean="0">
              <a:ln>
                <a:noFill/>
              </a:ln>
              <a:solidFill>
                <a:schemeClr val="tx1"/>
              </a:solidFill>
              <a:effectLst/>
              <a:latin typeface="Helvetica" pitchFamily="34" charset="0"/>
            </a:endParaRPr>
          </a:p>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lang="en-GB" dirty="0"/>
          </a:p>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kumimoji="0" lang="en-GB" sz="1000" b="1" i="0" u="none" strike="noStrike" cap="none" normalizeH="0" baseline="0" dirty="0" smtClean="0">
              <a:ln>
                <a:noFill/>
              </a:ln>
              <a:solidFill>
                <a:schemeClr val="tx1"/>
              </a:solidFill>
              <a:effectLst/>
              <a:latin typeface="Helvetica" pitchFamily="34" charset="0"/>
            </a:endParaRPr>
          </a:p>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lang="en-GB" dirty="0"/>
          </a:p>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kumimoji="0" lang="en-GB" sz="1000" b="1" i="0" u="none" strike="noStrike" cap="none" normalizeH="0" baseline="0" dirty="0" smtClean="0">
              <a:ln>
                <a:noFill/>
              </a:ln>
              <a:solidFill>
                <a:schemeClr val="tx1"/>
              </a:solidFill>
              <a:effectLst/>
              <a:latin typeface="Helvetica" pitchFamily="34" charset="0"/>
            </a:endParaRPr>
          </a:p>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lang="en-GB" dirty="0"/>
          </a:p>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kumimoji="0" lang="en-GB" sz="1000" b="1" i="0" u="none" strike="noStrike" cap="none" normalizeH="0" baseline="0" dirty="0" smtClean="0">
              <a:ln>
                <a:noFill/>
              </a:ln>
              <a:solidFill>
                <a:schemeClr val="tx1"/>
              </a:solidFill>
              <a:effectLst/>
              <a:latin typeface="Helvetica" pitchFamily="34" charset="0"/>
            </a:endParaRPr>
          </a:p>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lang="en-GB" dirty="0"/>
          </a:p>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kumimoji="0" lang="en-GB" sz="1000" b="1" i="0" u="none" strike="noStrike" cap="none" normalizeH="0" baseline="0" dirty="0" smtClean="0">
              <a:ln>
                <a:noFill/>
              </a:ln>
              <a:solidFill>
                <a:schemeClr val="tx1"/>
              </a:solidFill>
              <a:effectLst/>
              <a:latin typeface="Helvetica" pitchFamily="34" charset="0"/>
            </a:endParaRPr>
          </a:p>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lang="en-GB" dirty="0"/>
          </a:p>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kumimoji="0" lang="en-GB" sz="1000" b="1" i="0" u="none" strike="noStrike" cap="none" normalizeH="0" baseline="0" dirty="0" smtClean="0">
              <a:ln>
                <a:noFill/>
              </a:ln>
              <a:solidFill>
                <a:schemeClr val="tx1"/>
              </a:solidFill>
              <a:effectLst/>
              <a:latin typeface="Helvetica" pitchFamily="34" charset="0"/>
            </a:endParaRPr>
          </a:p>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lang="en-GB" dirty="0"/>
          </a:p>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kumimoji="0" lang="en-GB" sz="1000" b="1" i="0" u="none" strike="noStrike" cap="none" normalizeH="0" baseline="0" dirty="0" smtClean="0">
              <a:ln>
                <a:noFill/>
              </a:ln>
              <a:solidFill>
                <a:schemeClr val="tx1"/>
              </a:solidFill>
              <a:effectLst/>
              <a:latin typeface="Helvetica" pitchFamily="34" charset="0"/>
            </a:endParaRPr>
          </a:p>
        </p:txBody>
      </p:sp>
      <p:sp>
        <p:nvSpPr>
          <p:cNvPr id="2" name="Title 1"/>
          <p:cNvSpPr>
            <a:spLocks noGrp="1"/>
          </p:cNvSpPr>
          <p:nvPr>
            <p:ph type="title"/>
          </p:nvPr>
        </p:nvSpPr>
        <p:spPr/>
        <p:txBody>
          <a:bodyPr/>
          <a:lstStyle/>
          <a:p>
            <a:r>
              <a:rPr lang="en-GB" dirty="0">
                <a:latin typeface="+mn-lt"/>
              </a:rPr>
              <a:t>Key Point 13 – Enterprise Act 2016</a:t>
            </a:r>
          </a:p>
        </p:txBody>
      </p:sp>
      <p:sp>
        <p:nvSpPr>
          <p:cNvPr id="5" name="Content Placeholder 4"/>
          <p:cNvSpPr>
            <a:spLocks noGrp="1"/>
          </p:cNvSpPr>
          <p:nvPr>
            <p:ph idx="1"/>
          </p:nvPr>
        </p:nvSpPr>
        <p:spPr/>
        <p:txBody>
          <a:bodyPr/>
          <a:lstStyle/>
          <a:p>
            <a:pPr marL="0" indent="0">
              <a:buNone/>
            </a:pPr>
            <a:r>
              <a:rPr lang="en-GB" b="1" dirty="0" smtClean="0"/>
              <a:t>Enterprise Act 2016: Mactavish led negotiation</a:t>
            </a:r>
            <a:endParaRPr lang="en-GB" b="1" dirty="0"/>
          </a:p>
        </p:txBody>
      </p:sp>
      <p:pic>
        <p:nvPicPr>
          <p:cNvPr id="6" name="Picture 5"/>
          <p:cNvPicPr/>
          <p:nvPr/>
        </p:nvPicPr>
        <p:blipFill rotWithShape="1">
          <a:blip r:embed="rId2"/>
          <a:srcRect l="21131" t="17544" r="40862" b="5327"/>
          <a:stretch/>
        </p:blipFill>
        <p:spPr bwMode="auto">
          <a:xfrm>
            <a:off x="-9" y="1408814"/>
            <a:ext cx="5156800" cy="5114260"/>
          </a:xfrm>
          <a:prstGeom prst="rect">
            <a:avLst/>
          </a:prstGeom>
          <a:ln>
            <a:noFill/>
          </a:ln>
          <a:extLst>
            <a:ext uri="{53640926-AAD7-44D8-BBD7-CCE9431645EC}">
              <a14:shadowObscured xmlns:a14="http://schemas.microsoft.com/office/drawing/2010/main"/>
            </a:ext>
          </a:extLst>
        </p:spPr>
      </p:pic>
      <p:sp>
        <p:nvSpPr>
          <p:cNvPr id="8" name="TextBox 7"/>
          <p:cNvSpPr txBox="1"/>
          <p:nvPr/>
        </p:nvSpPr>
        <p:spPr>
          <a:xfrm>
            <a:off x="5167424" y="1446028"/>
            <a:ext cx="4189228" cy="3785652"/>
          </a:xfrm>
          <a:prstGeom prst="rect">
            <a:avLst/>
          </a:prstGeom>
          <a:noFill/>
        </p:spPr>
        <p:txBody>
          <a:bodyPr wrap="square" rtlCol="0">
            <a:spAutoFit/>
          </a:bodyPr>
          <a:lstStyle/>
          <a:p>
            <a:r>
              <a:rPr lang="en-GB" sz="2000" u="sng" dirty="0" smtClean="0">
                <a:latin typeface="+mn-lt"/>
              </a:rPr>
              <a:t>Enterprise Act 2016: </a:t>
            </a:r>
          </a:p>
          <a:p>
            <a:r>
              <a:rPr lang="en-GB" sz="2000" u="sng" dirty="0" smtClean="0">
                <a:latin typeface="+mn-lt"/>
              </a:rPr>
              <a:t>Mactavish Negotiation</a:t>
            </a:r>
          </a:p>
          <a:p>
            <a:pPr marL="342900" lvl="6" indent="-342900" eaLnBrk="0" fontAlgn="base" hangingPunct="0">
              <a:spcBef>
                <a:spcPct val="0"/>
              </a:spcBef>
              <a:spcAft>
                <a:spcPct val="0"/>
              </a:spcAft>
              <a:buClr>
                <a:srgbClr val="FF0000"/>
              </a:buClr>
              <a:buFont typeface="Wingdings" pitchFamily="2" charset="2"/>
              <a:buChar char="Ø"/>
            </a:pPr>
            <a:r>
              <a:rPr lang="en-GB" sz="2000" b="0" kern="0" dirty="0" smtClean="0">
                <a:latin typeface="+mn-lt"/>
              </a:rPr>
              <a:t>Damages for late payment legislation</a:t>
            </a:r>
          </a:p>
          <a:p>
            <a:pPr marL="342900" lvl="6" indent="-342900" eaLnBrk="0" fontAlgn="base" hangingPunct="0">
              <a:spcBef>
                <a:spcPct val="0"/>
              </a:spcBef>
              <a:spcAft>
                <a:spcPct val="0"/>
              </a:spcAft>
              <a:buClr>
                <a:srgbClr val="FF0000"/>
              </a:buClr>
              <a:buFont typeface="Wingdings" pitchFamily="2" charset="2"/>
              <a:buChar char="Ø"/>
            </a:pPr>
            <a:r>
              <a:rPr lang="en-GB" sz="2000" b="0" kern="0" dirty="0"/>
              <a:t>Removed from IA 2015 but brought back in by the UK </a:t>
            </a:r>
            <a:r>
              <a:rPr lang="en-GB" sz="2000" b="0" kern="0" dirty="0" smtClean="0"/>
              <a:t>Government in the Enterprise Bill</a:t>
            </a:r>
            <a:endParaRPr lang="en-GB" sz="2000" b="0" kern="0" dirty="0" smtClean="0">
              <a:latin typeface="+mn-lt"/>
            </a:endParaRPr>
          </a:p>
          <a:p>
            <a:pPr marL="342900" lvl="6" indent="-342900" eaLnBrk="0" fontAlgn="base" hangingPunct="0">
              <a:spcBef>
                <a:spcPct val="0"/>
              </a:spcBef>
              <a:spcAft>
                <a:spcPct val="0"/>
              </a:spcAft>
              <a:buClr>
                <a:srgbClr val="FF0000"/>
              </a:buClr>
              <a:buFont typeface="Wingdings" pitchFamily="2" charset="2"/>
              <a:buChar char="Ø"/>
            </a:pPr>
            <a:r>
              <a:rPr lang="en-GB" sz="2000" b="0" kern="0" dirty="0" smtClean="0">
                <a:latin typeface="+mn-lt"/>
              </a:rPr>
              <a:t>Described as a line which insurers would not cross</a:t>
            </a:r>
          </a:p>
          <a:p>
            <a:pPr marL="342900" lvl="6" indent="-342900" eaLnBrk="0" fontAlgn="base" hangingPunct="0">
              <a:spcBef>
                <a:spcPct val="0"/>
              </a:spcBef>
              <a:spcAft>
                <a:spcPct val="0"/>
              </a:spcAft>
              <a:buClr>
                <a:srgbClr val="FF0000"/>
              </a:buClr>
              <a:buFont typeface="Wingdings" pitchFamily="2" charset="2"/>
              <a:buChar char="Ø"/>
            </a:pPr>
            <a:r>
              <a:rPr lang="en-GB" sz="2000" b="0" kern="0" dirty="0" smtClean="0">
                <a:latin typeface="+mn-lt"/>
              </a:rPr>
              <a:t>Mactavish asked to negotiate industry agreement</a:t>
            </a:r>
          </a:p>
        </p:txBody>
      </p:sp>
    </p:spTree>
    <p:extLst>
      <p:ext uri="{BB962C8B-B14F-4D97-AF65-F5344CB8AC3E}">
        <p14:creationId xmlns:p14="http://schemas.microsoft.com/office/powerpoint/2010/main" val="397549086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5167423" y="1360968"/>
            <a:ext cx="3976577" cy="4616648"/>
          </a:xfrm>
          <a:prstGeom prst="rect">
            <a:avLst/>
          </a:prstGeom>
          <a:solidFill>
            <a:schemeClr val="accent2">
              <a:lumMod val="40000"/>
              <a:lumOff val="60000"/>
              <a:alpha val="29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kumimoji="0" lang="en-GB" sz="1000" b="1" i="0" u="none" strike="noStrike" cap="none" normalizeH="0" baseline="0" dirty="0" smtClean="0">
              <a:ln>
                <a:noFill/>
              </a:ln>
              <a:solidFill>
                <a:schemeClr val="tx1"/>
              </a:solidFill>
              <a:effectLst/>
              <a:latin typeface="Helvetica" pitchFamily="34" charset="0"/>
            </a:endParaRPr>
          </a:p>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lang="en-GB" dirty="0"/>
          </a:p>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kumimoji="0" lang="en-GB" sz="1000" b="1" i="0" u="none" strike="noStrike" cap="none" normalizeH="0" baseline="0" dirty="0" smtClean="0">
              <a:ln>
                <a:noFill/>
              </a:ln>
              <a:solidFill>
                <a:schemeClr val="tx1"/>
              </a:solidFill>
              <a:effectLst/>
              <a:latin typeface="Helvetica" pitchFamily="34" charset="0"/>
            </a:endParaRPr>
          </a:p>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lang="en-GB" dirty="0"/>
          </a:p>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kumimoji="0" lang="en-GB" sz="1000" b="1" i="0" u="none" strike="noStrike" cap="none" normalizeH="0" baseline="0" dirty="0" smtClean="0">
              <a:ln>
                <a:noFill/>
              </a:ln>
              <a:solidFill>
                <a:schemeClr val="tx1"/>
              </a:solidFill>
              <a:effectLst/>
              <a:latin typeface="Helvetica" pitchFamily="34" charset="0"/>
            </a:endParaRPr>
          </a:p>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lang="en-GB" dirty="0"/>
          </a:p>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kumimoji="0" lang="en-GB" sz="1000" b="1" i="0" u="none" strike="noStrike" cap="none" normalizeH="0" baseline="0" dirty="0" smtClean="0">
              <a:ln>
                <a:noFill/>
              </a:ln>
              <a:solidFill>
                <a:schemeClr val="tx1"/>
              </a:solidFill>
              <a:effectLst/>
              <a:latin typeface="Helvetica" pitchFamily="34" charset="0"/>
            </a:endParaRPr>
          </a:p>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lang="en-GB" dirty="0"/>
          </a:p>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kumimoji="0" lang="en-GB" sz="1000" b="1" i="0" u="none" strike="noStrike" cap="none" normalizeH="0" baseline="0" dirty="0" smtClean="0">
              <a:ln>
                <a:noFill/>
              </a:ln>
              <a:solidFill>
                <a:schemeClr val="tx1"/>
              </a:solidFill>
              <a:effectLst/>
              <a:latin typeface="Helvetica" pitchFamily="34" charset="0"/>
            </a:endParaRPr>
          </a:p>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lang="en-GB" dirty="0"/>
          </a:p>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kumimoji="0" lang="en-GB" sz="1000" b="1" i="0" u="none" strike="noStrike" cap="none" normalizeH="0" baseline="0" dirty="0" smtClean="0">
              <a:ln>
                <a:noFill/>
              </a:ln>
              <a:solidFill>
                <a:schemeClr val="tx1"/>
              </a:solidFill>
              <a:effectLst/>
              <a:latin typeface="Helvetica" pitchFamily="34" charset="0"/>
            </a:endParaRPr>
          </a:p>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lang="en-GB" dirty="0"/>
          </a:p>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kumimoji="0" lang="en-GB" sz="1000" b="1" i="0" u="none" strike="noStrike" cap="none" normalizeH="0" baseline="0" dirty="0" smtClean="0">
              <a:ln>
                <a:noFill/>
              </a:ln>
              <a:solidFill>
                <a:schemeClr val="tx1"/>
              </a:solidFill>
              <a:effectLst/>
              <a:latin typeface="Helvetica" pitchFamily="34" charset="0"/>
            </a:endParaRPr>
          </a:p>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lang="en-GB" dirty="0"/>
          </a:p>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kumimoji="0" lang="en-GB" sz="1000" b="1" i="0" u="none" strike="noStrike" cap="none" normalizeH="0" baseline="0" dirty="0" smtClean="0">
              <a:ln>
                <a:noFill/>
              </a:ln>
              <a:solidFill>
                <a:schemeClr val="tx1"/>
              </a:solidFill>
              <a:effectLst/>
              <a:latin typeface="Helvetica" pitchFamily="34" charset="0"/>
            </a:endParaRPr>
          </a:p>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lang="en-GB" dirty="0"/>
          </a:p>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kumimoji="0" lang="en-GB" sz="1000" b="1" i="0" u="none" strike="noStrike" cap="none" normalizeH="0" baseline="0" dirty="0" smtClean="0">
              <a:ln>
                <a:noFill/>
              </a:ln>
              <a:solidFill>
                <a:schemeClr val="tx1"/>
              </a:solidFill>
              <a:effectLst/>
              <a:latin typeface="Helvetica" pitchFamily="34" charset="0"/>
            </a:endParaRPr>
          </a:p>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lang="en-GB" dirty="0"/>
          </a:p>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kumimoji="0" lang="en-GB" sz="1000" b="1" i="0" u="none" strike="noStrike" cap="none" normalizeH="0" baseline="0" dirty="0" smtClean="0">
              <a:ln>
                <a:noFill/>
              </a:ln>
              <a:solidFill>
                <a:schemeClr val="tx1"/>
              </a:solidFill>
              <a:effectLst/>
              <a:latin typeface="Helvetica" pitchFamily="34" charset="0"/>
            </a:endParaRPr>
          </a:p>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lang="en-GB" dirty="0"/>
          </a:p>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kumimoji="0" lang="en-GB" sz="1000" b="1" i="0" u="none" strike="noStrike" cap="none" normalizeH="0" baseline="0" dirty="0" smtClean="0">
              <a:ln>
                <a:noFill/>
              </a:ln>
              <a:solidFill>
                <a:schemeClr val="tx1"/>
              </a:solidFill>
              <a:effectLst/>
              <a:latin typeface="Helvetica" pitchFamily="34" charset="0"/>
            </a:endParaRPr>
          </a:p>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lang="en-GB" dirty="0"/>
          </a:p>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kumimoji="0" lang="en-GB" sz="1000" b="1" i="0" u="none" strike="noStrike" cap="none" normalizeH="0" baseline="0" dirty="0" smtClean="0">
              <a:ln>
                <a:noFill/>
              </a:ln>
              <a:solidFill>
                <a:schemeClr val="tx1"/>
              </a:solidFill>
              <a:effectLst/>
              <a:latin typeface="Helvetica" pitchFamily="34" charset="0"/>
            </a:endParaRPr>
          </a:p>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lang="en-GB" dirty="0"/>
          </a:p>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kumimoji="0" lang="en-GB" sz="1000" b="1" i="0" u="none" strike="noStrike" cap="none" normalizeH="0" baseline="0" dirty="0" smtClean="0">
              <a:ln>
                <a:noFill/>
              </a:ln>
              <a:solidFill>
                <a:schemeClr val="tx1"/>
              </a:solidFill>
              <a:effectLst/>
              <a:latin typeface="Helvetica" pitchFamily="34" charset="0"/>
            </a:endParaRPr>
          </a:p>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lang="en-GB" dirty="0"/>
          </a:p>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kumimoji="0" lang="en-GB" sz="1000" b="1" i="0" u="none" strike="noStrike" cap="none" normalizeH="0" baseline="0" dirty="0" smtClean="0">
              <a:ln>
                <a:noFill/>
              </a:ln>
              <a:solidFill>
                <a:schemeClr val="tx1"/>
              </a:solidFill>
              <a:effectLst/>
              <a:latin typeface="Helvetica" pitchFamily="34" charset="0"/>
            </a:endParaRPr>
          </a:p>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lang="en-GB" dirty="0"/>
          </a:p>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kumimoji="0" lang="en-GB" sz="1000" b="1" i="0" u="none" strike="noStrike" cap="none" normalizeH="0" baseline="0" dirty="0" smtClean="0">
              <a:ln>
                <a:noFill/>
              </a:ln>
              <a:solidFill>
                <a:schemeClr val="tx1"/>
              </a:solidFill>
              <a:effectLst/>
              <a:latin typeface="Helvetica" pitchFamily="34" charset="0"/>
            </a:endParaRPr>
          </a:p>
        </p:txBody>
      </p:sp>
      <p:sp>
        <p:nvSpPr>
          <p:cNvPr id="2" name="Title 1"/>
          <p:cNvSpPr>
            <a:spLocks noGrp="1"/>
          </p:cNvSpPr>
          <p:nvPr>
            <p:ph type="title"/>
          </p:nvPr>
        </p:nvSpPr>
        <p:spPr/>
        <p:txBody>
          <a:bodyPr/>
          <a:lstStyle/>
          <a:p>
            <a:r>
              <a:rPr lang="en-GB" dirty="0">
                <a:latin typeface="+mn-lt"/>
              </a:rPr>
              <a:t>Key Point 13 – Enterprise Act 2016</a:t>
            </a:r>
          </a:p>
        </p:txBody>
      </p:sp>
      <p:sp>
        <p:nvSpPr>
          <p:cNvPr id="5" name="Content Placeholder 4"/>
          <p:cNvSpPr>
            <a:spLocks noGrp="1"/>
          </p:cNvSpPr>
          <p:nvPr>
            <p:ph idx="1"/>
          </p:nvPr>
        </p:nvSpPr>
        <p:spPr/>
        <p:txBody>
          <a:bodyPr/>
          <a:lstStyle/>
          <a:p>
            <a:pPr marL="0" indent="0">
              <a:buNone/>
            </a:pPr>
            <a:r>
              <a:rPr lang="en-GB" b="1" dirty="0" smtClean="0"/>
              <a:t>Enterprise Act 2016: Market agreement and significance</a:t>
            </a:r>
            <a:endParaRPr lang="en-GB" b="1" dirty="0"/>
          </a:p>
        </p:txBody>
      </p:sp>
      <p:sp>
        <p:nvSpPr>
          <p:cNvPr id="8" name="TextBox 7"/>
          <p:cNvSpPr txBox="1"/>
          <p:nvPr/>
        </p:nvSpPr>
        <p:spPr>
          <a:xfrm>
            <a:off x="5188684" y="1446028"/>
            <a:ext cx="4040372" cy="4093428"/>
          </a:xfrm>
          <a:prstGeom prst="rect">
            <a:avLst/>
          </a:prstGeom>
          <a:noFill/>
        </p:spPr>
        <p:txBody>
          <a:bodyPr wrap="square" rtlCol="0">
            <a:spAutoFit/>
          </a:bodyPr>
          <a:lstStyle/>
          <a:p>
            <a:r>
              <a:rPr lang="en-GB" sz="2000" u="sng" dirty="0" smtClean="0">
                <a:latin typeface="+mn-lt"/>
              </a:rPr>
              <a:t>Enterprise Act 2016: </a:t>
            </a:r>
          </a:p>
          <a:p>
            <a:r>
              <a:rPr lang="en-GB" sz="2000" u="sng" dirty="0" smtClean="0">
                <a:latin typeface="+mn-lt"/>
              </a:rPr>
              <a:t>Mactavish Negotiation</a:t>
            </a:r>
          </a:p>
          <a:p>
            <a:pPr marL="342900" lvl="6" indent="-342900" eaLnBrk="0" fontAlgn="base" hangingPunct="0">
              <a:spcBef>
                <a:spcPct val="0"/>
              </a:spcBef>
              <a:spcAft>
                <a:spcPct val="0"/>
              </a:spcAft>
              <a:buClr>
                <a:srgbClr val="FF0000"/>
              </a:buClr>
              <a:buFont typeface="Wingdings" pitchFamily="2" charset="2"/>
              <a:buChar char="Ø"/>
            </a:pPr>
            <a:r>
              <a:rPr lang="en-GB" sz="2000" b="0" kern="0" dirty="0" smtClean="0">
                <a:latin typeface="+mn-lt"/>
              </a:rPr>
              <a:t>Mactavish led the negotiation and engaged the top insurance QC in the country</a:t>
            </a:r>
          </a:p>
          <a:p>
            <a:pPr marL="342900" lvl="6" indent="-342900" eaLnBrk="0" fontAlgn="base" hangingPunct="0">
              <a:spcBef>
                <a:spcPct val="0"/>
              </a:spcBef>
              <a:spcAft>
                <a:spcPct val="0"/>
              </a:spcAft>
              <a:buClr>
                <a:srgbClr val="FF0000"/>
              </a:buClr>
              <a:buFont typeface="Wingdings" pitchFamily="2" charset="2"/>
              <a:buChar char="Ø"/>
            </a:pPr>
            <a:r>
              <a:rPr lang="en-GB" sz="2000" b="0" kern="0" dirty="0" smtClean="0">
                <a:latin typeface="+mn-lt"/>
              </a:rPr>
              <a:t>Legislation amended with widespread market support and signatories</a:t>
            </a:r>
          </a:p>
          <a:p>
            <a:pPr marL="342900" lvl="6" indent="-342900" eaLnBrk="0" fontAlgn="base" hangingPunct="0">
              <a:spcBef>
                <a:spcPct val="0"/>
              </a:spcBef>
              <a:spcAft>
                <a:spcPct val="0"/>
              </a:spcAft>
              <a:buClr>
                <a:srgbClr val="FF0000"/>
              </a:buClr>
              <a:buFont typeface="Wingdings" pitchFamily="2" charset="2"/>
              <a:buChar char="Ø"/>
            </a:pPr>
            <a:r>
              <a:rPr lang="en-GB" sz="2000" b="0" kern="0" dirty="0" smtClean="0">
                <a:latin typeface="+mn-lt"/>
              </a:rPr>
              <a:t>Landmark success for policyholders</a:t>
            </a:r>
          </a:p>
          <a:p>
            <a:pPr marL="342900" lvl="6" indent="-342900" eaLnBrk="0" fontAlgn="base" hangingPunct="0">
              <a:spcBef>
                <a:spcPct val="0"/>
              </a:spcBef>
              <a:spcAft>
                <a:spcPct val="0"/>
              </a:spcAft>
              <a:buClr>
                <a:srgbClr val="FF0000"/>
              </a:buClr>
              <a:buFont typeface="Wingdings" pitchFamily="2" charset="2"/>
              <a:buChar char="Ø"/>
            </a:pPr>
            <a:r>
              <a:rPr lang="en-GB" sz="2000" b="0" kern="0" dirty="0" smtClean="0">
                <a:latin typeface="+mn-lt"/>
              </a:rPr>
              <a:t>Achieved Royal Assent on the 4</a:t>
            </a:r>
            <a:r>
              <a:rPr lang="en-GB" sz="2000" b="0" kern="0" baseline="30000" dirty="0" smtClean="0">
                <a:latin typeface="+mn-lt"/>
              </a:rPr>
              <a:t>th</a:t>
            </a:r>
            <a:r>
              <a:rPr lang="en-GB" sz="2000" b="0" kern="0" dirty="0" smtClean="0">
                <a:latin typeface="+mn-lt"/>
              </a:rPr>
              <a:t> May 2016 and will come into force on 4</a:t>
            </a:r>
            <a:r>
              <a:rPr lang="en-GB" sz="2000" b="0" kern="0" baseline="30000" dirty="0" smtClean="0">
                <a:latin typeface="+mn-lt"/>
              </a:rPr>
              <a:t>th</a:t>
            </a:r>
            <a:r>
              <a:rPr lang="en-GB" sz="2000" b="0" kern="0" dirty="0" smtClean="0">
                <a:latin typeface="+mn-lt"/>
              </a:rPr>
              <a:t> May 2017</a:t>
            </a:r>
          </a:p>
        </p:txBody>
      </p:sp>
      <p:pic>
        <p:nvPicPr>
          <p:cNvPr id="9" name="Picture 8"/>
          <p:cNvPicPr/>
          <p:nvPr/>
        </p:nvPicPr>
        <p:blipFill rotWithShape="1">
          <a:blip r:embed="rId2"/>
          <a:srcRect l="24260" t="16278" r="42139" b="5327"/>
          <a:stretch/>
        </p:blipFill>
        <p:spPr bwMode="auto">
          <a:xfrm>
            <a:off x="342124" y="1446028"/>
            <a:ext cx="4431895" cy="52099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474155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754" y="762624"/>
            <a:ext cx="8812640" cy="5828713"/>
          </a:xfrm>
          <a:noFill/>
        </p:spPr>
        <p:txBody>
          <a:bodyPr/>
          <a:lstStyle/>
          <a:p>
            <a:pPr>
              <a:buNone/>
            </a:pPr>
            <a:r>
              <a:rPr lang="en-GB" b="1" dirty="0" smtClean="0"/>
              <a:t>Insurance Act 2015 – Captive concerns and risk factors</a:t>
            </a:r>
          </a:p>
          <a:p>
            <a:pPr>
              <a:spcBef>
                <a:spcPts val="2400"/>
              </a:spcBef>
            </a:pPr>
            <a:r>
              <a:rPr lang="en-GB" sz="2300" dirty="0" smtClean="0"/>
              <a:t>Reliable Act implementation is a complex challenge</a:t>
            </a:r>
            <a:endParaRPr lang="en-GB" sz="2300" u="sng" dirty="0" smtClean="0"/>
          </a:p>
          <a:p>
            <a:pPr>
              <a:spcBef>
                <a:spcPts val="900"/>
              </a:spcBef>
            </a:pPr>
            <a:r>
              <a:rPr lang="en-GB" sz="2300" dirty="0" smtClean="0"/>
              <a:t>Uniquely, captives have to deal with </a:t>
            </a:r>
            <a:r>
              <a:rPr lang="en-GB" sz="2300" u="sng" dirty="0" smtClean="0"/>
              <a:t>all</a:t>
            </a:r>
            <a:r>
              <a:rPr lang="en-GB" sz="2300" dirty="0" smtClean="0"/>
              <a:t> of its components:</a:t>
            </a:r>
          </a:p>
          <a:p>
            <a:pPr lvl="1">
              <a:spcBef>
                <a:spcPts val="900"/>
              </a:spcBef>
              <a:buFont typeface="Wingdings" panose="05000000000000000000" pitchFamily="2" charset="2"/>
              <a:buChar char="Ø"/>
            </a:pPr>
            <a:r>
              <a:rPr lang="en-GB" sz="1700" dirty="0" smtClean="0"/>
              <a:t>As </a:t>
            </a:r>
            <a:r>
              <a:rPr lang="en-GB" sz="1700" u="sng" dirty="0" smtClean="0"/>
              <a:t>customer</a:t>
            </a:r>
            <a:r>
              <a:rPr lang="en-GB" sz="1700" dirty="0" smtClean="0"/>
              <a:t> when buying reinsurance</a:t>
            </a:r>
          </a:p>
          <a:p>
            <a:pPr lvl="1">
              <a:spcBef>
                <a:spcPts val="900"/>
              </a:spcBef>
              <a:buFont typeface="Wingdings" panose="05000000000000000000" pitchFamily="2" charset="2"/>
              <a:buChar char="Ø"/>
            </a:pPr>
            <a:r>
              <a:rPr lang="en-GB" sz="1700" dirty="0" smtClean="0"/>
              <a:t>As </a:t>
            </a:r>
            <a:r>
              <a:rPr lang="en-GB" sz="1700" u="sng" dirty="0" smtClean="0"/>
              <a:t>insurer</a:t>
            </a:r>
            <a:r>
              <a:rPr lang="en-GB" sz="1700" dirty="0" smtClean="0"/>
              <a:t> when dealing with client company, wordings, claims etc.</a:t>
            </a:r>
            <a:endParaRPr lang="en-GB" sz="1700" dirty="0"/>
          </a:p>
          <a:p>
            <a:pPr>
              <a:spcBef>
                <a:spcPts val="900"/>
              </a:spcBef>
            </a:pPr>
            <a:r>
              <a:rPr lang="en-GB" sz="2300" dirty="0" smtClean="0"/>
              <a:t>IA 2015 also shines a new light on some traditional captive concerns:</a:t>
            </a:r>
          </a:p>
          <a:p>
            <a:pPr lvl="1">
              <a:spcBef>
                <a:spcPts val="900"/>
              </a:spcBef>
              <a:buFont typeface="Wingdings" panose="05000000000000000000" pitchFamily="2" charset="2"/>
              <a:buChar char="Ø"/>
            </a:pPr>
            <a:r>
              <a:rPr lang="en-GB" sz="1700" dirty="0" smtClean="0"/>
              <a:t>Broker clarity over the various </a:t>
            </a:r>
            <a:r>
              <a:rPr lang="en-GB" sz="1700" u="sng" dirty="0" smtClean="0"/>
              <a:t>roles</a:t>
            </a:r>
            <a:r>
              <a:rPr lang="en-GB" sz="1700" dirty="0" smtClean="0"/>
              <a:t> of the captive, ensuring treatment as distinct from client company?</a:t>
            </a:r>
          </a:p>
          <a:p>
            <a:pPr lvl="1">
              <a:spcBef>
                <a:spcPts val="900"/>
              </a:spcBef>
              <a:buFont typeface="Wingdings" panose="05000000000000000000" pitchFamily="2" charset="2"/>
              <a:buChar char="Ø"/>
            </a:pPr>
            <a:r>
              <a:rPr lang="en-GB" sz="1700" u="sng" dirty="0" smtClean="0"/>
              <a:t>Adequacy of underwriting and claims procedures: could compliance with IA standards for insurers become a further component of  demonstrating ‘substance’?</a:t>
            </a:r>
          </a:p>
          <a:p>
            <a:pPr lvl="1">
              <a:spcBef>
                <a:spcPts val="900"/>
              </a:spcBef>
              <a:buFont typeface="Wingdings" panose="05000000000000000000" pitchFamily="2" charset="2"/>
              <a:buChar char="Ø"/>
            </a:pPr>
            <a:r>
              <a:rPr lang="en-GB" sz="1700" dirty="0"/>
              <a:t>What is </a:t>
            </a:r>
            <a:r>
              <a:rPr lang="en-GB" sz="1700" dirty="0" smtClean="0"/>
              <a:t>the disclosable </a:t>
            </a:r>
            <a:r>
              <a:rPr lang="en-GB" sz="1700" u="sng" dirty="0"/>
              <a:t>knowledge</a:t>
            </a:r>
            <a:r>
              <a:rPr lang="en-GB" sz="1700" dirty="0"/>
              <a:t> of the captive as insurance customer?</a:t>
            </a:r>
          </a:p>
          <a:p>
            <a:pPr marL="574675" lvl="1" indent="0">
              <a:spcBef>
                <a:spcPts val="900"/>
              </a:spcBef>
              <a:buNone/>
            </a:pPr>
            <a:endParaRPr lang="en-GB" dirty="0" smtClean="0"/>
          </a:p>
          <a:p>
            <a:pPr>
              <a:spcBef>
                <a:spcPts val="900"/>
              </a:spcBef>
            </a:pPr>
            <a:endParaRPr lang="en-GB" dirty="0"/>
          </a:p>
          <a:p>
            <a:pPr>
              <a:buNone/>
            </a:pPr>
            <a:endParaRPr lang="en-GB" b="1" dirty="0" smtClean="0"/>
          </a:p>
        </p:txBody>
      </p:sp>
      <p:sp>
        <p:nvSpPr>
          <p:cNvPr id="6" name="Title 1"/>
          <p:cNvSpPr>
            <a:spLocks noGrp="1"/>
          </p:cNvSpPr>
          <p:nvPr>
            <p:ph type="title"/>
          </p:nvPr>
        </p:nvSpPr>
        <p:spPr>
          <a:xfrm>
            <a:off x="129092" y="100366"/>
            <a:ext cx="8907328" cy="457200"/>
          </a:xfrm>
          <a:noFill/>
          <a:ln w="9525">
            <a:noFill/>
            <a:miter lim="800000"/>
            <a:headEnd/>
            <a:tailEnd/>
          </a:ln>
        </p:spPr>
        <p:txBody>
          <a:bodyPr vert="horz" wrap="square" lIns="0" tIns="0" rIns="0" bIns="0" numCol="1" anchor="t" anchorCtr="0" compatLnSpc="1">
            <a:prstTxWarp prst="textNoShape">
              <a:avLst/>
            </a:prstTxWarp>
          </a:bodyPr>
          <a:lstStyle/>
          <a:p>
            <a:r>
              <a:rPr lang="en-GB" dirty="0" smtClean="0">
                <a:latin typeface="+mn-lt"/>
              </a:rPr>
              <a:t>IA 2015 – Implications for the Captive industry</a:t>
            </a:r>
            <a:endParaRPr lang="en-GB" dirty="0">
              <a:latin typeface="+mn-lt"/>
            </a:endParaRPr>
          </a:p>
        </p:txBody>
      </p:sp>
    </p:spTree>
    <p:extLst>
      <p:ext uri="{BB962C8B-B14F-4D97-AF65-F5344CB8AC3E}">
        <p14:creationId xmlns:p14="http://schemas.microsoft.com/office/powerpoint/2010/main" val="3289353635"/>
      </p:ext>
    </p:extLst>
  </p:cSld>
  <p:clrMapOvr>
    <a:masterClrMapping/>
  </p:clrMapOvr>
  <p:transition>
    <p:fade/>
  </p:transition>
  <p:timing>
    <p:tnLst>
      <p:par>
        <p:cTn id="1" dur="indefinite" restart="never" nodeType="tmRoot"/>
      </p:par>
    </p:tnLst>
    <p:bldLst>
      <p:bldP spid="3" grpId="0" build="p" autoUpdateAnimBg="0" advAuto="0">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1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 lvl="3">
            <p:tnLst>
              <p:par>
                <p:cTn presetID="10" presetClass="entr" presetSubtype="0" fill="hold" nodeType="withEffect">
                  <p:stCondLst>
                    <p:cond delay="2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 lvl="4">
            <p:tnLst>
              <p:par>
                <p:cTn presetID="10" presetClass="entr" presetSubtype="0"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fade">
                      <p:cBhvr>
                        <p:cTn dur="700"/>
                        <p:tgtEl>
                          <p:spTgt spid="3"/>
                        </p:tgtEl>
                      </p:cBhvr>
                    </p:animEffect>
                  </p:childTnLst>
                </p:cTn>
              </p:par>
            </p:tnLst>
          </p:tmpl>
          <p:tmpl lvl="5">
            <p:tnLst>
              <p:par>
                <p:cTn presetID="10" presetClass="entr" presetSubtype="0" fill="hold" nodeType="withEffect">
                  <p:stCondLst>
                    <p:cond delay="4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Lst>
      </p:bldP>
      <p:bldP spid="6"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754" y="762624"/>
            <a:ext cx="8812640" cy="5828713"/>
          </a:xfrm>
          <a:noFill/>
        </p:spPr>
        <p:txBody>
          <a:bodyPr/>
          <a:lstStyle/>
          <a:p>
            <a:pPr>
              <a:buNone/>
            </a:pPr>
            <a:r>
              <a:rPr lang="en-GB" b="1" dirty="0" smtClean="0"/>
              <a:t>Insurance Act 2015 – Captive concerns and risk factors</a:t>
            </a:r>
          </a:p>
          <a:p>
            <a:pPr>
              <a:spcBef>
                <a:spcPts val="2400"/>
              </a:spcBef>
            </a:pPr>
            <a:r>
              <a:rPr lang="en-GB" sz="2200" dirty="0" smtClean="0"/>
              <a:t>Act provides for simpler and fairer claims resolution – but increases focus on </a:t>
            </a:r>
            <a:r>
              <a:rPr lang="en-GB" sz="2200" u="sng" dirty="0" smtClean="0"/>
              <a:t>record-keeping, process</a:t>
            </a:r>
            <a:r>
              <a:rPr lang="en-GB" sz="2200" dirty="0" smtClean="0"/>
              <a:t> &amp; </a:t>
            </a:r>
            <a:r>
              <a:rPr lang="en-GB" sz="2200" u="sng" dirty="0" smtClean="0"/>
              <a:t>procedures</a:t>
            </a:r>
            <a:r>
              <a:rPr lang="en-GB" sz="2200" dirty="0" smtClean="0"/>
              <a:t> (on all sides)</a:t>
            </a:r>
          </a:p>
          <a:p>
            <a:pPr>
              <a:spcBef>
                <a:spcPts val="900"/>
              </a:spcBef>
            </a:pPr>
            <a:r>
              <a:rPr lang="en-GB" sz="2200" dirty="0" smtClean="0"/>
              <a:t>Several obvious risk factors for the unwary captive which could undermine “substance” of arrangement </a:t>
            </a:r>
            <a:r>
              <a:rPr lang="en-GB" sz="2200" u="sng" dirty="0" smtClean="0"/>
              <a:t>OR</a:t>
            </a:r>
            <a:r>
              <a:rPr lang="en-GB" sz="2200" dirty="0" smtClean="0"/>
              <a:t> reliability of reinsurance:</a:t>
            </a:r>
          </a:p>
          <a:p>
            <a:pPr lvl="1">
              <a:spcBef>
                <a:spcPts val="600"/>
              </a:spcBef>
              <a:buFont typeface="Wingdings" panose="05000000000000000000" pitchFamily="2" charset="2"/>
              <a:buChar char="Ø"/>
            </a:pPr>
            <a:r>
              <a:rPr lang="en-GB" sz="1700" dirty="0" smtClean="0"/>
              <a:t>The Act includes new explicit </a:t>
            </a:r>
            <a:r>
              <a:rPr lang="en-GB" sz="1700" u="sng" dirty="0" smtClean="0"/>
              <a:t>and</a:t>
            </a:r>
            <a:r>
              <a:rPr lang="en-GB" sz="1700" dirty="0" smtClean="0"/>
              <a:t> implicit standards for keeping underwriting records and accessing information (which enable insurer remedies under the Act but also serve to define “proper” underwriting)</a:t>
            </a:r>
          </a:p>
          <a:p>
            <a:pPr lvl="1">
              <a:spcBef>
                <a:spcPts val="900"/>
              </a:spcBef>
              <a:buFont typeface="Wingdings" panose="05000000000000000000" pitchFamily="2" charset="2"/>
              <a:buChar char="Ø"/>
            </a:pPr>
            <a:r>
              <a:rPr lang="en-GB" sz="1700" dirty="0" smtClean="0"/>
              <a:t>Bespoke wordings could prove unreliable if they fail to meet contracting out requirements back to back</a:t>
            </a:r>
          </a:p>
          <a:p>
            <a:pPr lvl="1">
              <a:spcBef>
                <a:spcPts val="900"/>
              </a:spcBef>
              <a:buFont typeface="Wingdings" panose="05000000000000000000" pitchFamily="2" charset="2"/>
              <a:buChar char="Ø"/>
            </a:pPr>
            <a:r>
              <a:rPr lang="en-GB" sz="1700" dirty="0" smtClean="0"/>
              <a:t>Could a reinsurance presentation be deemed ‘unfair’ if unique captive-held information (such as sub-deductible claims analysis) is not passed on</a:t>
            </a:r>
          </a:p>
          <a:p>
            <a:pPr lvl="1">
              <a:spcBef>
                <a:spcPts val="900"/>
              </a:spcBef>
              <a:buFont typeface="Wingdings" panose="05000000000000000000" pitchFamily="2" charset="2"/>
              <a:buChar char="Ø"/>
            </a:pPr>
            <a:r>
              <a:rPr lang="en-GB" sz="1700" dirty="0" smtClean="0"/>
              <a:t>Inadequate separation of captive roles by the broker may undermine captive validity – requiring clarity in practice and via broker service contracts</a:t>
            </a:r>
          </a:p>
        </p:txBody>
      </p:sp>
      <p:sp>
        <p:nvSpPr>
          <p:cNvPr id="6" name="Title 1"/>
          <p:cNvSpPr>
            <a:spLocks noGrp="1"/>
          </p:cNvSpPr>
          <p:nvPr>
            <p:ph type="title"/>
          </p:nvPr>
        </p:nvSpPr>
        <p:spPr>
          <a:xfrm>
            <a:off x="129092" y="100366"/>
            <a:ext cx="8907328" cy="457200"/>
          </a:xfrm>
          <a:noFill/>
          <a:ln w="9525">
            <a:noFill/>
            <a:miter lim="800000"/>
            <a:headEnd/>
            <a:tailEnd/>
          </a:ln>
        </p:spPr>
        <p:txBody>
          <a:bodyPr vert="horz" wrap="square" lIns="0" tIns="0" rIns="0" bIns="0" numCol="1" anchor="t" anchorCtr="0" compatLnSpc="1">
            <a:prstTxWarp prst="textNoShape">
              <a:avLst/>
            </a:prstTxWarp>
          </a:bodyPr>
          <a:lstStyle/>
          <a:p>
            <a:r>
              <a:rPr lang="en-GB" dirty="0" smtClean="0">
                <a:latin typeface="+mn-lt"/>
              </a:rPr>
              <a:t>IA 2015 – Implications for the Captive industry</a:t>
            </a:r>
            <a:endParaRPr lang="en-GB" dirty="0">
              <a:latin typeface="+mn-lt"/>
            </a:endParaRPr>
          </a:p>
        </p:txBody>
      </p:sp>
    </p:spTree>
    <p:extLst>
      <p:ext uri="{BB962C8B-B14F-4D97-AF65-F5344CB8AC3E}">
        <p14:creationId xmlns:p14="http://schemas.microsoft.com/office/powerpoint/2010/main" val="2659143444"/>
      </p:ext>
    </p:extLst>
  </p:cSld>
  <p:clrMapOvr>
    <a:masterClrMapping/>
  </p:clrMapOvr>
  <p:transition>
    <p:fade/>
  </p:transition>
  <p:timing>
    <p:tnLst>
      <p:par>
        <p:cTn id="1" dur="indefinite" restart="never" nodeType="tmRoot"/>
      </p:par>
    </p:tnLst>
    <p:bldLst>
      <p:bldP spid="3" grpId="0" build="p" autoUpdateAnimBg="0" advAuto="0">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1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 lvl="3">
            <p:tnLst>
              <p:par>
                <p:cTn presetID="10" presetClass="entr" presetSubtype="0" fill="hold" nodeType="withEffect">
                  <p:stCondLst>
                    <p:cond delay="2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 lvl="4">
            <p:tnLst>
              <p:par>
                <p:cTn presetID="10" presetClass="entr" presetSubtype="0"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fade">
                      <p:cBhvr>
                        <p:cTn dur="700"/>
                        <p:tgtEl>
                          <p:spTgt spid="3"/>
                        </p:tgtEl>
                      </p:cBhvr>
                    </p:animEffect>
                  </p:childTnLst>
                </p:cTn>
              </p:par>
            </p:tnLst>
          </p:tmpl>
          <p:tmpl lvl="5">
            <p:tnLst>
              <p:par>
                <p:cTn presetID="10" presetClass="entr" presetSubtype="0" fill="hold" nodeType="withEffect">
                  <p:stCondLst>
                    <p:cond delay="4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Lst>
      </p:bldP>
      <p:bldP spid="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99" y="828488"/>
            <a:ext cx="8714509" cy="5570498"/>
          </a:xfrm>
        </p:spPr>
        <p:txBody>
          <a:bodyPr/>
          <a:lstStyle/>
          <a:p>
            <a:pPr>
              <a:buNone/>
            </a:pPr>
            <a:r>
              <a:rPr lang="en-GB" sz="2000" b="1" dirty="0" smtClean="0"/>
              <a:t>Quotes from parliamentary debate on law reform</a:t>
            </a:r>
            <a:endParaRPr lang="en-GB" sz="1600" dirty="0" smtClean="0"/>
          </a:p>
          <a:p>
            <a:pPr marL="0" indent="0">
              <a:buNone/>
            </a:pPr>
            <a:endParaRPr lang="en-GB" sz="1600" b="1" dirty="0" smtClean="0"/>
          </a:p>
          <a:p>
            <a:pPr marL="0" indent="0">
              <a:buNone/>
            </a:pPr>
            <a:r>
              <a:rPr lang="en-GB" sz="1600" b="1" dirty="0" smtClean="0"/>
              <a:t>Andrea </a:t>
            </a:r>
            <a:r>
              <a:rPr lang="en-GB" sz="1600" b="1" dirty="0" err="1"/>
              <a:t>Leadsom</a:t>
            </a:r>
            <a:r>
              <a:rPr lang="en-GB" sz="1600" b="1" dirty="0"/>
              <a:t> MP, Economic Secretary to the Treasury, </a:t>
            </a:r>
            <a:r>
              <a:rPr lang="en-GB" sz="1600" b="1" dirty="0" smtClean="0"/>
              <a:t>stated:</a:t>
            </a:r>
            <a:endParaRPr lang="en-GB" sz="1600" b="1" dirty="0"/>
          </a:p>
          <a:p>
            <a:r>
              <a:rPr lang="en-GB" sz="1600" dirty="0"/>
              <a:t>“The existing law was developed to protect insurers in a fledgling insurance industry. It is insurer-friendly and gives wide-ranging opportunities to refuse liability for claims where a policyholder breaches an obligation even when that seems completely out of proportion to any wrong done by them. That causes disputes between insurers and policyholders, meaning delay, expense and uncertainty. It can significantly hinder UK businesses and wider communities</a:t>
            </a:r>
            <a:r>
              <a:rPr lang="en-GB" sz="1600" dirty="0" smtClean="0"/>
              <a:t>”.</a:t>
            </a:r>
            <a:endParaRPr lang="en-GB" sz="1600" dirty="0"/>
          </a:p>
          <a:p>
            <a:r>
              <a:rPr lang="en-GB" sz="1600" dirty="0"/>
              <a:t>“… Policyholders cannot always predict whether insurers will pay out or rely on technical legal arguments to deny claims. If they cannot assess quality, policyholders will buy on price alone, which could reduce the quality of insurance products available in the market.” </a:t>
            </a:r>
            <a:r>
              <a:rPr lang="en-GB" sz="1600" dirty="0" smtClean="0"/>
              <a:t>…</a:t>
            </a:r>
            <a:r>
              <a:rPr lang="en-GB" sz="1600" dirty="0"/>
              <a:t> </a:t>
            </a:r>
          </a:p>
          <a:p>
            <a:r>
              <a:rPr lang="en-GB" sz="1600" dirty="0"/>
              <a:t>“… Modern insurance contracts are full of warranties, yet policyholders and brokers are often unaware of the harsh consequences of breaching them</a:t>
            </a:r>
            <a:r>
              <a:rPr lang="en-GB" sz="1600" dirty="0" smtClean="0"/>
              <a:t>.”</a:t>
            </a:r>
            <a:endParaRPr lang="en-GB" sz="1600" dirty="0"/>
          </a:p>
          <a:p>
            <a:pPr marL="0" indent="0">
              <a:buNone/>
            </a:pPr>
            <a:r>
              <a:rPr lang="en-GB" sz="1600" b="1" dirty="0"/>
              <a:t>Lord Newby, Government Deputy Chief Whip and HM </a:t>
            </a:r>
            <a:r>
              <a:rPr lang="en-GB" sz="1600" b="1" dirty="0" smtClean="0"/>
              <a:t>Treasury stated</a:t>
            </a:r>
            <a:r>
              <a:rPr lang="en-GB" sz="1600" b="1" dirty="0"/>
              <a:t>:  </a:t>
            </a:r>
          </a:p>
          <a:p>
            <a:r>
              <a:rPr lang="en-GB" sz="1600" dirty="0"/>
              <a:t>[Marine Insurance Act of 1906] “Its main fault, from the modern perspective, is that it gives insurers many opportunities to refuse liability for claims, even when that seems completely out of proportion to any wrong done by the policyholder.”</a:t>
            </a:r>
          </a:p>
        </p:txBody>
      </p:sp>
      <p:sp>
        <p:nvSpPr>
          <p:cNvPr id="5" name="Title 1"/>
          <p:cNvSpPr>
            <a:spLocks noGrp="1"/>
          </p:cNvSpPr>
          <p:nvPr>
            <p:ph type="title"/>
          </p:nvPr>
        </p:nvSpPr>
        <p:spPr>
          <a:xfrm>
            <a:off x="304800" y="100366"/>
            <a:ext cx="8534400" cy="457200"/>
          </a:xfrm>
        </p:spPr>
        <p:txBody>
          <a:bodyPr/>
          <a:lstStyle/>
          <a:p>
            <a:r>
              <a:rPr lang="en-GB" dirty="0">
                <a:latin typeface="+mn-lt"/>
              </a:rPr>
              <a:t>IA 2015 – Implications for the Captive industry</a:t>
            </a:r>
          </a:p>
        </p:txBody>
      </p:sp>
    </p:spTree>
    <p:extLst>
      <p:ext uri="{BB962C8B-B14F-4D97-AF65-F5344CB8AC3E}">
        <p14:creationId xmlns:p14="http://schemas.microsoft.com/office/powerpoint/2010/main" val="422414384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754" y="762624"/>
            <a:ext cx="8812640" cy="5828713"/>
          </a:xfrm>
          <a:noFill/>
        </p:spPr>
        <p:txBody>
          <a:bodyPr/>
          <a:lstStyle/>
          <a:p>
            <a:pPr>
              <a:buNone/>
            </a:pPr>
            <a:r>
              <a:rPr lang="en-GB" b="1" dirty="0" smtClean="0"/>
              <a:t>Insurance Act 2015 – example steps to aid compliance:</a:t>
            </a:r>
          </a:p>
          <a:p>
            <a:pPr lvl="1">
              <a:spcBef>
                <a:spcPts val="900"/>
              </a:spcBef>
              <a:buFont typeface="Wingdings" panose="05000000000000000000" pitchFamily="2" charset="2"/>
              <a:buChar char="Ø"/>
            </a:pPr>
            <a:endParaRPr lang="en-GB" dirty="0" smtClean="0"/>
          </a:p>
          <a:p>
            <a:pPr>
              <a:spcBef>
                <a:spcPts val="900"/>
              </a:spcBef>
            </a:pPr>
            <a:endParaRPr lang="en-GB" dirty="0"/>
          </a:p>
          <a:p>
            <a:pPr>
              <a:buNone/>
            </a:pPr>
            <a:endParaRPr lang="en-GB" b="1" dirty="0" smtClean="0"/>
          </a:p>
        </p:txBody>
      </p:sp>
      <p:sp>
        <p:nvSpPr>
          <p:cNvPr id="6" name="Title 1"/>
          <p:cNvSpPr>
            <a:spLocks noGrp="1"/>
          </p:cNvSpPr>
          <p:nvPr>
            <p:ph type="title"/>
          </p:nvPr>
        </p:nvSpPr>
        <p:spPr>
          <a:xfrm>
            <a:off x="129092" y="100366"/>
            <a:ext cx="8907328" cy="457200"/>
          </a:xfrm>
          <a:noFill/>
          <a:ln w="9525">
            <a:noFill/>
            <a:miter lim="800000"/>
            <a:headEnd/>
            <a:tailEnd/>
          </a:ln>
        </p:spPr>
        <p:txBody>
          <a:bodyPr vert="horz" wrap="square" lIns="0" tIns="0" rIns="0" bIns="0" numCol="1" anchor="t" anchorCtr="0" compatLnSpc="1">
            <a:prstTxWarp prst="textNoShape">
              <a:avLst/>
            </a:prstTxWarp>
          </a:bodyPr>
          <a:lstStyle/>
          <a:p>
            <a:r>
              <a:rPr lang="en-GB" dirty="0" smtClean="0">
                <a:latin typeface="+mn-lt"/>
              </a:rPr>
              <a:t>IA 2015 – Implications for the Captive industry</a:t>
            </a:r>
            <a:endParaRPr lang="en-GB" dirty="0">
              <a:latin typeface="+mn-lt"/>
            </a:endParaRPr>
          </a:p>
        </p:txBody>
      </p:sp>
      <p:sp>
        <p:nvSpPr>
          <p:cNvPr id="4" name="Rounded Rectangle 3"/>
          <p:cNvSpPr/>
          <p:nvPr/>
        </p:nvSpPr>
        <p:spPr bwMode="auto">
          <a:xfrm>
            <a:off x="1227467" y="1565996"/>
            <a:ext cx="2485512" cy="510778"/>
          </a:xfrm>
          <a:prstGeom prst="roundRect">
            <a:avLst/>
          </a:prstGeom>
          <a:solidFill>
            <a:schemeClr val="tx2">
              <a:lumMod val="50000"/>
            </a:schemeClr>
          </a:solidFill>
          <a:ln w="9525" cap="flat" cmpd="sng" algn="ctr">
            <a:noFill/>
            <a:prstDash val="solid"/>
            <a:round/>
            <a:headEnd type="none" w="med" len="med"/>
            <a:tailEnd type="none" w="med" len="med"/>
          </a:ln>
          <a:effectLst/>
        </p:spPr>
        <p:txBody>
          <a:bodyPr vert="horz" wrap="square" lIns="3600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tab pos="1257300" algn="l"/>
                <a:tab pos="2173288" algn="l"/>
              </a:tabLst>
            </a:pPr>
            <a:r>
              <a:rPr kumimoji="0" lang="en-GB" sz="1500" i="0" u="none" strike="noStrike" cap="none" normalizeH="0" baseline="0" dirty="0" smtClean="0">
                <a:ln>
                  <a:noFill/>
                </a:ln>
                <a:solidFill>
                  <a:schemeClr val="bg1"/>
                </a:solidFill>
                <a:effectLst/>
              </a:rPr>
              <a:t>Captive as </a:t>
            </a:r>
            <a:r>
              <a:rPr kumimoji="0" lang="en-GB" sz="1500" i="0" u="sng" strike="noStrike" cap="none" normalizeH="0" baseline="0" dirty="0" smtClean="0">
                <a:ln>
                  <a:noFill/>
                </a:ln>
                <a:solidFill>
                  <a:schemeClr val="bg1"/>
                </a:solidFill>
                <a:effectLst/>
              </a:rPr>
              <a:t>insurer</a:t>
            </a:r>
            <a:r>
              <a:rPr kumimoji="0" lang="en-GB" sz="1500" i="0" u="none" strike="noStrike" cap="none" normalizeH="0" baseline="0" dirty="0" smtClean="0">
                <a:ln>
                  <a:noFill/>
                </a:ln>
                <a:solidFill>
                  <a:schemeClr val="bg1"/>
                </a:solidFill>
                <a:effectLst/>
              </a:rPr>
              <a:t>: </a:t>
            </a:r>
          </a:p>
          <a:p>
            <a:pPr marL="0" marR="0" indent="0" algn="ctr" defTabSz="914400" rtl="0" eaLnBrk="0" fontAlgn="base" latinLnBrk="0" hangingPunct="0">
              <a:lnSpc>
                <a:spcPct val="100000"/>
              </a:lnSpc>
              <a:spcBef>
                <a:spcPct val="0"/>
              </a:spcBef>
              <a:spcAft>
                <a:spcPct val="0"/>
              </a:spcAft>
              <a:buClrTx/>
              <a:buSzTx/>
              <a:buFontTx/>
              <a:buNone/>
              <a:tabLst>
                <a:tab pos="1257300" algn="l"/>
                <a:tab pos="2173288" algn="l"/>
              </a:tabLst>
            </a:pPr>
            <a:r>
              <a:rPr lang="en-GB" sz="1500" dirty="0" smtClean="0">
                <a:solidFill>
                  <a:schemeClr val="bg1"/>
                </a:solidFill>
              </a:rPr>
              <a:t>Mitigating Captive Risk</a:t>
            </a:r>
            <a:endParaRPr kumimoji="0" lang="en-GB" sz="1500" i="0" u="none" strike="noStrike" cap="none" normalizeH="0" baseline="0" dirty="0" smtClean="0">
              <a:ln>
                <a:noFill/>
              </a:ln>
              <a:solidFill>
                <a:schemeClr val="bg1"/>
              </a:solidFill>
              <a:effectLst/>
            </a:endParaRPr>
          </a:p>
        </p:txBody>
      </p:sp>
      <p:sp>
        <p:nvSpPr>
          <p:cNvPr id="5" name="Rounded Rectangle 4"/>
          <p:cNvSpPr/>
          <p:nvPr/>
        </p:nvSpPr>
        <p:spPr bwMode="auto">
          <a:xfrm>
            <a:off x="5403914" y="1576629"/>
            <a:ext cx="2442913" cy="510778"/>
          </a:xfrm>
          <a:prstGeom prst="roundRect">
            <a:avLst/>
          </a:prstGeom>
          <a:solidFill>
            <a:schemeClr val="tx2">
              <a:lumMod val="50000"/>
            </a:schemeClr>
          </a:solidFill>
          <a:ln w="9525" cap="flat" cmpd="sng" algn="ctr">
            <a:noFill/>
            <a:prstDash val="solid"/>
            <a:round/>
            <a:headEnd type="none" w="med" len="med"/>
            <a:tailEnd type="none" w="med" len="med"/>
          </a:ln>
          <a:effectLst/>
        </p:spPr>
        <p:txBody>
          <a:bodyPr vert="horz" wrap="square" lIns="3600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tab pos="1257300" algn="l"/>
                <a:tab pos="2173288" algn="l"/>
              </a:tabLst>
            </a:pPr>
            <a:r>
              <a:rPr kumimoji="0" lang="en-GB" sz="1500" i="0" u="none" strike="noStrike" cap="none" normalizeH="0" baseline="0" dirty="0" smtClean="0">
                <a:ln>
                  <a:noFill/>
                </a:ln>
                <a:solidFill>
                  <a:schemeClr val="bg1"/>
                </a:solidFill>
                <a:effectLst/>
              </a:rPr>
              <a:t>Captive as </a:t>
            </a:r>
            <a:r>
              <a:rPr kumimoji="0" lang="en-GB" sz="1500" i="0" u="sng" strike="noStrike" cap="none" normalizeH="0" baseline="0" dirty="0" smtClean="0">
                <a:ln>
                  <a:noFill/>
                </a:ln>
                <a:solidFill>
                  <a:schemeClr val="bg1"/>
                </a:solidFill>
                <a:effectLst/>
              </a:rPr>
              <a:t>customer</a:t>
            </a:r>
            <a:r>
              <a:rPr kumimoji="0" lang="en-GB" sz="1500" i="0" u="none" strike="noStrike" cap="none" normalizeH="0" baseline="0" dirty="0" smtClean="0">
                <a:ln>
                  <a:noFill/>
                </a:ln>
                <a:solidFill>
                  <a:schemeClr val="bg1"/>
                </a:solidFill>
                <a:effectLst/>
              </a:rPr>
              <a:t>: </a:t>
            </a:r>
          </a:p>
          <a:p>
            <a:pPr marL="0" marR="0" indent="0" algn="ctr" defTabSz="914400" rtl="0" eaLnBrk="0" fontAlgn="base" latinLnBrk="0" hangingPunct="0">
              <a:lnSpc>
                <a:spcPct val="100000"/>
              </a:lnSpc>
              <a:spcBef>
                <a:spcPct val="0"/>
              </a:spcBef>
              <a:spcAft>
                <a:spcPct val="0"/>
              </a:spcAft>
              <a:buClrTx/>
              <a:buSzTx/>
              <a:buFontTx/>
              <a:buNone/>
              <a:tabLst>
                <a:tab pos="1257300" algn="l"/>
                <a:tab pos="2173288" algn="l"/>
              </a:tabLst>
            </a:pPr>
            <a:r>
              <a:rPr lang="en-GB" sz="1500" dirty="0" smtClean="0">
                <a:solidFill>
                  <a:schemeClr val="bg1"/>
                </a:solidFill>
              </a:rPr>
              <a:t>Mitigating Captive Risk</a:t>
            </a:r>
            <a:endParaRPr kumimoji="0" lang="en-GB" sz="1500" i="0" u="none" strike="noStrike" cap="none" normalizeH="0" baseline="0" dirty="0" smtClean="0">
              <a:ln>
                <a:noFill/>
              </a:ln>
              <a:solidFill>
                <a:schemeClr val="bg1"/>
              </a:solidFill>
              <a:effectLst/>
            </a:endParaRPr>
          </a:p>
        </p:txBody>
      </p:sp>
      <p:sp>
        <p:nvSpPr>
          <p:cNvPr id="7" name="TextBox 6"/>
          <p:cNvSpPr txBox="1"/>
          <p:nvPr/>
        </p:nvSpPr>
        <p:spPr>
          <a:xfrm>
            <a:off x="333451" y="2309732"/>
            <a:ext cx="4110958" cy="3136243"/>
          </a:xfrm>
          <a:prstGeom prst="rect">
            <a:avLst/>
          </a:prstGeom>
          <a:noFill/>
        </p:spPr>
        <p:txBody>
          <a:bodyPr wrap="square" rtlCol="0">
            <a:spAutoFit/>
          </a:bodyPr>
          <a:lstStyle/>
          <a:p>
            <a:pPr marL="285750" indent="-285750">
              <a:lnSpc>
                <a:spcPct val="90000"/>
              </a:lnSpc>
              <a:spcBef>
                <a:spcPts val="200"/>
              </a:spcBef>
              <a:buClr>
                <a:srgbClr val="EE0000"/>
              </a:buClr>
              <a:buFont typeface="Wingdings" panose="05000000000000000000" pitchFamily="2" charset="2"/>
              <a:buChar char="Ø"/>
            </a:pPr>
            <a:r>
              <a:rPr lang="en-GB" sz="1600" b="0" dirty="0" smtClean="0"/>
              <a:t>Encourage the client company to improve underlying disclosure process</a:t>
            </a:r>
          </a:p>
          <a:p>
            <a:pPr marL="285750" indent="-285750">
              <a:lnSpc>
                <a:spcPct val="90000"/>
              </a:lnSpc>
              <a:spcBef>
                <a:spcPts val="600"/>
              </a:spcBef>
              <a:buClr>
                <a:srgbClr val="EE0000"/>
              </a:buClr>
              <a:buFont typeface="Wingdings" panose="05000000000000000000" pitchFamily="2" charset="2"/>
              <a:buChar char="Ø"/>
            </a:pPr>
            <a:r>
              <a:rPr lang="en-GB" sz="1600" b="0" dirty="0" smtClean="0"/>
              <a:t>Ensure consistent captive access to the full set of underwriting information</a:t>
            </a:r>
          </a:p>
          <a:p>
            <a:pPr marL="285750" indent="-285750">
              <a:lnSpc>
                <a:spcPct val="90000"/>
              </a:lnSpc>
              <a:spcBef>
                <a:spcPts val="600"/>
              </a:spcBef>
              <a:buClr>
                <a:srgbClr val="EE0000"/>
              </a:buClr>
              <a:buFont typeface="Wingdings" panose="05000000000000000000" pitchFamily="2" charset="2"/>
              <a:buChar char="Ø"/>
            </a:pPr>
            <a:r>
              <a:rPr lang="en-GB" sz="1600" b="0" dirty="0" smtClean="0"/>
              <a:t>Review existing policy wordings for Act compliance </a:t>
            </a:r>
          </a:p>
          <a:p>
            <a:pPr marL="285750" indent="-285750">
              <a:lnSpc>
                <a:spcPct val="90000"/>
              </a:lnSpc>
              <a:spcBef>
                <a:spcPts val="600"/>
              </a:spcBef>
              <a:buClr>
                <a:srgbClr val="EE0000"/>
              </a:buClr>
              <a:buFont typeface="Wingdings" panose="05000000000000000000" pitchFamily="2" charset="2"/>
              <a:buChar char="Ø"/>
            </a:pPr>
            <a:r>
              <a:rPr lang="en-GB" sz="1600" b="0" dirty="0" smtClean="0"/>
              <a:t>Clarity over contracting out position: </a:t>
            </a:r>
            <a:r>
              <a:rPr lang="en-GB" sz="1600" u="sng" dirty="0" smtClean="0"/>
              <a:t>what</a:t>
            </a:r>
            <a:r>
              <a:rPr lang="en-GB" sz="1600" b="0" dirty="0" smtClean="0"/>
              <a:t> is required &amp; </a:t>
            </a:r>
            <a:r>
              <a:rPr lang="en-GB" sz="1600" u="sng" dirty="0" smtClean="0"/>
              <a:t>how</a:t>
            </a:r>
            <a:r>
              <a:rPr lang="en-GB" sz="1600" b="0" dirty="0" smtClean="0"/>
              <a:t> is it explained?</a:t>
            </a:r>
          </a:p>
          <a:p>
            <a:pPr marL="285750" indent="-285750">
              <a:lnSpc>
                <a:spcPct val="90000"/>
              </a:lnSpc>
              <a:spcBef>
                <a:spcPts val="600"/>
              </a:spcBef>
              <a:buClr>
                <a:srgbClr val="EE0000"/>
              </a:buClr>
              <a:buFont typeface="Wingdings" panose="05000000000000000000" pitchFamily="2" charset="2"/>
              <a:buChar char="Ø"/>
            </a:pPr>
            <a:r>
              <a:rPr lang="en-GB" sz="1600" b="0" dirty="0" smtClean="0"/>
              <a:t>Review broker contracts both as a risk-sharing mechanism and to clarify roles</a:t>
            </a:r>
          </a:p>
          <a:p>
            <a:pPr marL="285750" indent="-285750">
              <a:lnSpc>
                <a:spcPct val="90000"/>
              </a:lnSpc>
              <a:spcBef>
                <a:spcPts val="600"/>
              </a:spcBef>
              <a:buClr>
                <a:srgbClr val="EE0000"/>
              </a:buClr>
              <a:buFont typeface="Wingdings" panose="05000000000000000000" pitchFamily="2" charset="2"/>
              <a:buChar char="Ø"/>
            </a:pPr>
            <a:r>
              <a:rPr lang="en-GB" sz="1600" b="0" dirty="0" smtClean="0"/>
              <a:t>Ensure underwriting file notes are complete and detailed</a:t>
            </a:r>
            <a:endParaRPr lang="en-GB" sz="1600" b="0" dirty="0"/>
          </a:p>
        </p:txBody>
      </p:sp>
      <p:sp>
        <p:nvSpPr>
          <p:cNvPr id="8" name="TextBox 7"/>
          <p:cNvSpPr txBox="1"/>
          <p:nvPr/>
        </p:nvSpPr>
        <p:spPr>
          <a:xfrm>
            <a:off x="4668780" y="2309732"/>
            <a:ext cx="4315731" cy="3136243"/>
          </a:xfrm>
          <a:prstGeom prst="rect">
            <a:avLst/>
          </a:prstGeom>
          <a:noFill/>
        </p:spPr>
        <p:txBody>
          <a:bodyPr wrap="square" rtlCol="0">
            <a:spAutoFit/>
          </a:bodyPr>
          <a:lstStyle/>
          <a:p>
            <a:pPr marL="285750" indent="-285750">
              <a:lnSpc>
                <a:spcPct val="90000"/>
              </a:lnSpc>
              <a:spcBef>
                <a:spcPts val="200"/>
              </a:spcBef>
              <a:buClr>
                <a:srgbClr val="EE0000"/>
              </a:buClr>
              <a:buFont typeface="Wingdings" panose="05000000000000000000" pitchFamily="2" charset="2"/>
              <a:buChar char="Ø"/>
            </a:pPr>
            <a:r>
              <a:rPr lang="en-GB" sz="1600" b="0" dirty="0" smtClean="0"/>
              <a:t>Awareness of potential unique disclosable knowledge (e.g. claims)</a:t>
            </a:r>
          </a:p>
          <a:p>
            <a:pPr marL="285750" indent="-285750">
              <a:lnSpc>
                <a:spcPct val="90000"/>
              </a:lnSpc>
              <a:spcBef>
                <a:spcPts val="600"/>
              </a:spcBef>
              <a:buClr>
                <a:srgbClr val="EE0000"/>
              </a:buClr>
              <a:buFont typeface="Wingdings" panose="05000000000000000000" pitchFamily="2" charset="2"/>
              <a:buChar char="Ø"/>
            </a:pPr>
            <a:r>
              <a:rPr lang="en-GB" sz="1600" b="0" dirty="0" smtClean="0"/>
              <a:t>Develop captive-specific answers to some core questions around FP’:</a:t>
            </a:r>
          </a:p>
          <a:p>
            <a:pPr>
              <a:lnSpc>
                <a:spcPct val="90000"/>
              </a:lnSpc>
              <a:spcBef>
                <a:spcPts val="200"/>
              </a:spcBef>
              <a:buClr>
                <a:srgbClr val="EE0000"/>
              </a:buClr>
            </a:pPr>
            <a:r>
              <a:rPr lang="en-GB" sz="1600" b="0" dirty="0" smtClean="0"/>
              <a:t>      - Who is captive ‘senior management’?</a:t>
            </a:r>
          </a:p>
          <a:p>
            <a:pPr>
              <a:lnSpc>
                <a:spcPct val="90000"/>
              </a:lnSpc>
              <a:spcBef>
                <a:spcPts val="200"/>
              </a:spcBef>
              <a:buClr>
                <a:srgbClr val="EE0000"/>
              </a:buClr>
            </a:pPr>
            <a:r>
              <a:rPr lang="en-GB" sz="1600" b="0" dirty="0" smtClean="0"/>
              <a:t>      - Are there any external service providers    </a:t>
            </a:r>
          </a:p>
          <a:p>
            <a:pPr>
              <a:lnSpc>
                <a:spcPct val="90000"/>
              </a:lnSpc>
              <a:spcBef>
                <a:spcPts val="200"/>
              </a:spcBef>
              <a:buClr>
                <a:srgbClr val="EE0000"/>
              </a:buClr>
            </a:pPr>
            <a:r>
              <a:rPr lang="en-GB" sz="1600" b="0" dirty="0"/>
              <a:t> </a:t>
            </a:r>
            <a:r>
              <a:rPr lang="en-GB" sz="1600" b="0" dirty="0" smtClean="0"/>
              <a:t>     to the captive with relevant knowledge?</a:t>
            </a:r>
          </a:p>
          <a:p>
            <a:pPr marL="285750" indent="-285750">
              <a:lnSpc>
                <a:spcPct val="90000"/>
              </a:lnSpc>
              <a:spcBef>
                <a:spcPts val="600"/>
              </a:spcBef>
              <a:buClr>
                <a:srgbClr val="EE0000"/>
              </a:buClr>
              <a:buFont typeface="Wingdings" panose="05000000000000000000" pitchFamily="2" charset="2"/>
              <a:buChar char="Ø"/>
            </a:pPr>
            <a:r>
              <a:rPr lang="en-GB" sz="1600" b="0" dirty="0" smtClean="0"/>
              <a:t>Start the process earlier in the first post Act cycle </a:t>
            </a:r>
          </a:p>
          <a:p>
            <a:pPr marL="285750" indent="-285750">
              <a:lnSpc>
                <a:spcPct val="90000"/>
              </a:lnSpc>
              <a:spcBef>
                <a:spcPts val="600"/>
              </a:spcBef>
              <a:buClr>
                <a:srgbClr val="EE0000"/>
              </a:buClr>
              <a:buFont typeface="Wingdings" panose="05000000000000000000" pitchFamily="2" charset="2"/>
              <a:buChar char="Ø"/>
            </a:pPr>
            <a:r>
              <a:rPr lang="en-GB" sz="1600" b="0" dirty="0" smtClean="0"/>
              <a:t>Explicitly seek reinsurer feedback</a:t>
            </a:r>
          </a:p>
          <a:p>
            <a:pPr marL="285750" indent="-285750">
              <a:lnSpc>
                <a:spcPct val="90000"/>
              </a:lnSpc>
              <a:spcBef>
                <a:spcPts val="600"/>
              </a:spcBef>
              <a:buClr>
                <a:srgbClr val="EE0000"/>
              </a:buClr>
              <a:buFont typeface="Wingdings" panose="05000000000000000000" pitchFamily="2" charset="2"/>
              <a:buChar char="Ø"/>
            </a:pPr>
            <a:r>
              <a:rPr lang="en-GB" sz="1600" b="0" dirty="0" smtClean="0"/>
              <a:t>Review wording alignment in light of potential “Act equivalent” variation</a:t>
            </a:r>
          </a:p>
        </p:txBody>
      </p:sp>
    </p:spTree>
    <p:extLst>
      <p:ext uri="{BB962C8B-B14F-4D97-AF65-F5344CB8AC3E}">
        <p14:creationId xmlns:p14="http://schemas.microsoft.com/office/powerpoint/2010/main" val="700232021"/>
      </p:ext>
    </p:extLst>
  </p:cSld>
  <p:clrMapOvr>
    <a:masterClrMapping/>
  </p:clrMapOvr>
  <p:transition>
    <p:fade/>
  </p:transition>
  <p:timing>
    <p:tnLst>
      <p:par>
        <p:cTn id="1" dur="indefinite" restart="never" nodeType="tmRoot"/>
      </p:par>
    </p:tnLst>
    <p:bldLst>
      <p:bldP spid="3" grpId="0" build="p" autoUpdateAnimBg="0" advAuto="0">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1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 lvl="3">
            <p:tnLst>
              <p:par>
                <p:cTn presetID="10" presetClass="entr" presetSubtype="0" fill="hold" nodeType="withEffect">
                  <p:stCondLst>
                    <p:cond delay="2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 lvl="4">
            <p:tnLst>
              <p:par>
                <p:cTn presetID="10" presetClass="entr" presetSubtype="0"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fade">
                      <p:cBhvr>
                        <p:cTn dur="700"/>
                        <p:tgtEl>
                          <p:spTgt spid="3"/>
                        </p:tgtEl>
                      </p:cBhvr>
                    </p:animEffect>
                  </p:childTnLst>
                </p:cTn>
              </p:par>
            </p:tnLst>
          </p:tmpl>
          <p:tmpl lvl="5">
            <p:tnLst>
              <p:par>
                <p:cTn presetID="10" presetClass="entr" presetSubtype="0" fill="hold" nodeType="withEffect">
                  <p:stCondLst>
                    <p:cond delay="4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Lst>
      </p:bldP>
      <p:bldP spid="6"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99" y="797256"/>
            <a:ext cx="8637181" cy="5188872"/>
          </a:xfrm>
        </p:spPr>
        <p:txBody>
          <a:bodyPr/>
          <a:lstStyle/>
          <a:p>
            <a:pPr marL="0" indent="0">
              <a:buNone/>
            </a:pPr>
            <a:r>
              <a:rPr lang="en-GB" b="1" dirty="0" smtClean="0"/>
              <a:t>Insurance Act 2015 – How we can help?</a:t>
            </a:r>
          </a:p>
          <a:p>
            <a:r>
              <a:rPr lang="en-GB" sz="2200" dirty="0" smtClean="0"/>
              <a:t>Act compliance experts with a unique capability mix, </a:t>
            </a:r>
            <a:r>
              <a:rPr lang="en-GB" sz="2200" dirty="0" err="1" smtClean="0"/>
              <a:t>Mactavish</a:t>
            </a:r>
            <a:r>
              <a:rPr lang="en-GB" sz="2200" dirty="0" smtClean="0"/>
              <a:t> currently advise all parties &amp; focus on improving standards</a:t>
            </a:r>
          </a:p>
          <a:p>
            <a:pPr>
              <a:spcBef>
                <a:spcPts val="600"/>
              </a:spcBef>
            </a:pPr>
            <a:r>
              <a:rPr lang="en-GB" sz="2200" dirty="0" smtClean="0"/>
              <a:t>Unique position to assist captives: improving customer offer, reducing regulatory risk and protecting reinsurance reliability:</a:t>
            </a:r>
          </a:p>
          <a:p>
            <a:pPr lvl="1">
              <a:buFont typeface="Wingdings" panose="05000000000000000000" pitchFamily="2" charset="2"/>
              <a:buChar char="Ø"/>
            </a:pPr>
            <a:r>
              <a:rPr lang="en-GB" dirty="0" smtClean="0"/>
              <a:t>Assessment  &amp; design of a holistic plan for Captive compliance</a:t>
            </a:r>
          </a:p>
          <a:p>
            <a:pPr lvl="1">
              <a:buFont typeface="Wingdings" panose="05000000000000000000" pitchFamily="2" charset="2"/>
              <a:buChar char="Ø"/>
            </a:pPr>
            <a:r>
              <a:rPr lang="en-GB" dirty="0" smtClean="0"/>
              <a:t>Expert wording assistance to achieve consistency up the chain of cover</a:t>
            </a:r>
          </a:p>
          <a:p>
            <a:pPr lvl="1">
              <a:buFont typeface="Wingdings" panose="05000000000000000000" pitchFamily="2" charset="2"/>
              <a:buChar char="Ø"/>
            </a:pPr>
            <a:r>
              <a:rPr lang="en-GB" dirty="0" smtClean="0"/>
              <a:t>Building certainty around the </a:t>
            </a:r>
            <a:r>
              <a:rPr lang="en-GB" dirty="0"/>
              <a:t>“Fair Presentation” </a:t>
            </a:r>
            <a:r>
              <a:rPr lang="en-GB" dirty="0" smtClean="0"/>
              <a:t>challenge – both as insurer and RI customer</a:t>
            </a:r>
          </a:p>
          <a:p>
            <a:pPr lvl="1">
              <a:buFont typeface="Wingdings" panose="05000000000000000000" pitchFamily="2" charset="2"/>
              <a:buChar char="Ø"/>
            </a:pPr>
            <a:r>
              <a:rPr lang="en-GB" dirty="0" smtClean="0"/>
              <a:t>Designing and negotiating broker service / TOBA changes to reflect shifting responsibilities</a:t>
            </a:r>
          </a:p>
          <a:p>
            <a:pPr lvl="1">
              <a:buFont typeface="Wingdings" panose="05000000000000000000" pitchFamily="2" charset="2"/>
              <a:buChar char="Ø"/>
            </a:pPr>
            <a:r>
              <a:rPr lang="en-GB" dirty="0" smtClean="0"/>
              <a:t>Claims governance: advice, negotiation and dispute resolution in the new insurance era</a:t>
            </a:r>
          </a:p>
        </p:txBody>
      </p:sp>
      <p:sp>
        <p:nvSpPr>
          <p:cNvPr id="5" name="Title 1"/>
          <p:cNvSpPr>
            <a:spLocks noGrp="1"/>
          </p:cNvSpPr>
          <p:nvPr>
            <p:ph type="title"/>
          </p:nvPr>
        </p:nvSpPr>
        <p:spPr>
          <a:xfrm>
            <a:off x="129092" y="100366"/>
            <a:ext cx="8907328" cy="457200"/>
          </a:xfrm>
          <a:noFill/>
          <a:ln w="9525">
            <a:noFill/>
            <a:miter lim="800000"/>
            <a:headEnd/>
            <a:tailEnd/>
          </a:ln>
        </p:spPr>
        <p:txBody>
          <a:bodyPr vert="horz" wrap="square" lIns="0" tIns="0" rIns="0" bIns="0" numCol="1" anchor="t" anchorCtr="0" compatLnSpc="1">
            <a:prstTxWarp prst="textNoShape">
              <a:avLst/>
            </a:prstTxWarp>
          </a:bodyPr>
          <a:lstStyle/>
          <a:p>
            <a:r>
              <a:rPr lang="en-GB" dirty="0" smtClean="0">
                <a:latin typeface="+mn-lt"/>
              </a:rPr>
              <a:t>IA 2015 – Implications for the Captive industry</a:t>
            </a:r>
            <a:endParaRPr lang="en-GB" dirty="0">
              <a:latin typeface="+mn-lt"/>
            </a:endParaRPr>
          </a:p>
        </p:txBody>
      </p:sp>
    </p:spTree>
    <p:extLst>
      <p:ext uri="{BB962C8B-B14F-4D97-AF65-F5344CB8AC3E}">
        <p14:creationId xmlns:p14="http://schemas.microsoft.com/office/powerpoint/2010/main" val="2998471765"/>
      </p:ext>
    </p:extLst>
  </p:cSld>
  <p:clrMapOvr>
    <a:masterClrMapping/>
  </p:clrMapOvr>
  <p:transition>
    <p:fade/>
  </p:transition>
  <p:timing>
    <p:tnLst>
      <p:par>
        <p:cTn id="1" dur="indefinite" restart="never" nodeType="tmRoot"/>
      </p:par>
    </p:tnLst>
    <p:bldLst>
      <p:bldP spid="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99" y="828488"/>
            <a:ext cx="8714509" cy="5570498"/>
          </a:xfrm>
        </p:spPr>
        <p:txBody>
          <a:bodyPr/>
          <a:lstStyle/>
          <a:p>
            <a:pPr>
              <a:buNone/>
            </a:pPr>
            <a:r>
              <a:rPr lang="en-GB" sz="2200" b="1" dirty="0" smtClean="0"/>
              <a:t>Duty of Fair Presentation (1)</a:t>
            </a:r>
          </a:p>
          <a:p>
            <a:r>
              <a:rPr lang="en-GB" sz="2200" dirty="0"/>
              <a:t>Question of substance and </a:t>
            </a:r>
            <a:r>
              <a:rPr lang="en-GB" sz="2200" dirty="0" smtClean="0"/>
              <a:t>form</a:t>
            </a:r>
            <a:endParaRPr lang="en-GB" sz="2200" dirty="0"/>
          </a:p>
          <a:p>
            <a:r>
              <a:rPr lang="en-GB" sz="2200" dirty="0"/>
              <a:t>Insured must</a:t>
            </a:r>
            <a:r>
              <a:rPr lang="en-GB" sz="2200" dirty="0" smtClean="0"/>
              <a:t>:</a:t>
            </a:r>
            <a:endParaRPr lang="en-GB" sz="2200" dirty="0"/>
          </a:p>
          <a:p>
            <a:pPr lvl="1">
              <a:buFont typeface="Wingdings" panose="05000000000000000000" pitchFamily="2" charset="2"/>
              <a:buChar char="Ø"/>
            </a:pPr>
            <a:r>
              <a:rPr lang="en-GB" sz="2200" dirty="0" smtClean="0"/>
              <a:t>Disclose </a:t>
            </a:r>
            <a:r>
              <a:rPr lang="en-GB" sz="2200" dirty="0"/>
              <a:t>all “material circumstances” </a:t>
            </a:r>
            <a:r>
              <a:rPr lang="en-GB" sz="2200" dirty="0" smtClean="0"/>
              <a:t>it knows </a:t>
            </a:r>
            <a:r>
              <a:rPr lang="en-GB" sz="2200" dirty="0"/>
              <a:t>or ought to know or, failing </a:t>
            </a:r>
            <a:r>
              <a:rPr lang="en-GB" sz="2200" dirty="0" smtClean="0"/>
              <a:t>that,</a:t>
            </a:r>
            <a:endParaRPr lang="en-GB" sz="2200" dirty="0"/>
          </a:p>
          <a:p>
            <a:pPr lvl="1">
              <a:buFont typeface="Wingdings" panose="05000000000000000000" pitchFamily="2" charset="2"/>
              <a:buChar char="Ø"/>
            </a:pPr>
            <a:r>
              <a:rPr lang="en-GB" sz="2200" dirty="0" smtClean="0"/>
              <a:t>Provide </a:t>
            </a:r>
            <a:r>
              <a:rPr lang="en-GB" sz="2200" dirty="0"/>
              <a:t>sufficient information to put underwriter on notice to ask further </a:t>
            </a:r>
            <a:r>
              <a:rPr lang="en-GB" sz="2200" dirty="0" smtClean="0"/>
              <a:t>questions </a:t>
            </a:r>
            <a:endParaRPr lang="en-GB" sz="2200" dirty="0"/>
          </a:p>
          <a:p>
            <a:r>
              <a:rPr lang="en-GB" sz="2200" dirty="0"/>
              <a:t>Insured may not “data dump</a:t>
            </a:r>
            <a:r>
              <a:rPr lang="en-GB" sz="2200" dirty="0" smtClean="0"/>
              <a:t>”</a:t>
            </a:r>
            <a:endParaRPr lang="en-GB" sz="2200" dirty="0"/>
          </a:p>
          <a:p>
            <a:r>
              <a:rPr lang="en-GB" sz="2200" dirty="0"/>
              <a:t>Insured knows what its senior management, persons arranging insurance (</a:t>
            </a:r>
            <a:r>
              <a:rPr lang="en-GB" sz="2200" dirty="0" smtClean="0"/>
              <a:t>e.g</a:t>
            </a:r>
            <a:r>
              <a:rPr lang="en-GB" sz="2200" dirty="0"/>
              <a:t>. </a:t>
            </a:r>
            <a:r>
              <a:rPr lang="en-GB" sz="2200" dirty="0" smtClean="0"/>
              <a:t>broker/risk manager/finance director/proprietor) </a:t>
            </a:r>
            <a:r>
              <a:rPr lang="en-GB" sz="2200" dirty="0"/>
              <a:t>know and ought to know what would reasonably have been revealed by reasonable </a:t>
            </a:r>
            <a:r>
              <a:rPr lang="en-GB" sz="2200" dirty="0" smtClean="0"/>
              <a:t>search.</a:t>
            </a:r>
            <a:endParaRPr lang="en-GB" sz="2200" dirty="0"/>
          </a:p>
        </p:txBody>
      </p:sp>
      <p:sp>
        <p:nvSpPr>
          <p:cNvPr id="5" name="Title 1"/>
          <p:cNvSpPr>
            <a:spLocks noGrp="1"/>
          </p:cNvSpPr>
          <p:nvPr>
            <p:ph type="title"/>
          </p:nvPr>
        </p:nvSpPr>
        <p:spPr>
          <a:xfrm>
            <a:off x="304800" y="100366"/>
            <a:ext cx="8534400" cy="457200"/>
          </a:xfrm>
        </p:spPr>
        <p:txBody>
          <a:bodyPr/>
          <a:lstStyle/>
          <a:p>
            <a:r>
              <a:rPr lang="en-GB" dirty="0">
                <a:latin typeface="+mn-lt"/>
              </a:rPr>
              <a:t>IA 2015 – Implications for the Captive industry</a:t>
            </a:r>
          </a:p>
        </p:txBody>
      </p:sp>
    </p:spTree>
    <p:extLst>
      <p:ext uri="{BB962C8B-B14F-4D97-AF65-F5344CB8AC3E}">
        <p14:creationId xmlns:p14="http://schemas.microsoft.com/office/powerpoint/2010/main" val="381513910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99" y="828488"/>
            <a:ext cx="8714509" cy="5570498"/>
          </a:xfrm>
        </p:spPr>
        <p:txBody>
          <a:bodyPr/>
          <a:lstStyle/>
          <a:p>
            <a:pPr>
              <a:buNone/>
            </a:pPr>
            <a:r>
              <a:rPr lang="en-GB" sz="2200" b="1" dirty="0"/>
              <a:t>D</a:t>
            </a:r>
            <a:r>
              <a:rPr lang="en-GB" sz="2200" b="1" dirty="0" smtClean="0"/>
              <a:t>uty of </a:t>
            </a:r>
            <a:r>
              <a:rPr lang="en-GB" sz="2200" b="1" dirty="0"/>
              <a:t>Fair Presentation </a:t>
            </a:r>
            <a:r>
              <a:rPr lang="en-GB" sz="2200" b="1" dirty="0" smtClean="0"/>
              <a:t>(2)</a:t>
            </a:r>
          </a:p>
          <a:p>
            <a:r>
              <a:rPr lang="en-GB" sz="2200" dirty="0"/>
              <a:t>Insured does not have to disclose a circumstance if insurer knows it, ought to know it or is presumed to know it. That means</a:t>
            </a:r>
            <a:r>
              <a:rPr lang="en-GB" sz="2200" dirty="0" smtClean="0"/>
              <a:t>:</a:t>
            </a:r>
            <a:endParaRPr lang="en-GB" sz="2200" dirty="0"/>
          </a:p>
          <a:p>
            <a:pPr lvl="1">
              <a:buFont typeface="Wingdings" panose="05000000000000000000" pitchFamily="2" charset="2"/>
              <a:buChar char="Ø"/>
            </a:pPr>
            <a:r>
              <a:rPr lang="en-GB" sz="2200" dirty="0"/>
              <a:t>Insurer knows what is known to </a:t>
            </a:r>
            <a:r>
              <a:rPr lang="en-GB" sz="2200" dirty="0" smtClean="0"/>
              <a:t>underwriters/agents - not </a:t>
            </a:r>
            <a:r>
              <a:rPr lang="en-GB" sz="2200" dirty="0"/>
              <a:t>senior </a:t>
            </a:r>
            <a:r>
              <a:rPr lang="en-GB" sz="2200" dirty="0" smtClean="0"/>
              <a:t>management</a:t>
            </a:r>
            <a:endParaRPr lang="en-GB" sz="2200" dirty="0"/>
          </a:p>
          <a:p>
            <a:pPr lvl="1">
              <a:buFont typeface="Wingdings" panose="05000000000000000000" pitchFamily="2" charset="2"/>
              <a:buChar char="Ø"/>
            </a:pPr>
            <a:r>
              <a:rPr lang="en-GB" sz="2200" dirty="0"/>
              <a:t>Insurer ought to know what should have been passed on to underwriters or what it holds in its systems provided </a:t>
            </a:r>
            <a:r>
              <a:rPr lang="en-GB" sz="2200" dirty="0" smtClean="0"/>
              <a:t>it is “readily </a:t>
            </a:r>
            <a:r>
              <a:rPr lang="en-GB" sz="2200" dirty="0"/>
              <a:t>available</a:t>
            </a:r>
            <a:r>
              <a:rPr lang="en-GB" sz="2200" dirty="0" smtClean="0"/>
              <a:t>”</a:t>
            </a:r>
            <a:endParaRPr lang="en-GB" sz="2200" dirty="0"/>
          </a:p>
          <a:p>
            <a:pPr lvl="1">
              <a:buFont typeface="Wingdings" panose="05000000000000000000" pitchFamily="2" charset="2"/>
              <a:buChar char="Ø"/>
            </a:pPr>
            <a:r>
              <a:rPr lang="en-GB" sz="2200" dirty="0"/>
              <a:t>Insurer presumed to know common knowledge and what underwriters writing that class of business should </a:t>
            </a:r>
            <a:r>
              <a:rPr lang="en-GB" sz="2200" dirty="0" smtClean="0"/>
              <a:t>know.</a:t>
            </a:r>
            <a:endParaRPr lang="en-GB" sz="2200" dirty="0"/>
          </a:p>
        </p:txBody>
      </p:sp>
      <p:sp>
        <p:nvSpPr>
          <p:cNvPr id="5" name="Title 1"/>
          <p:cNvSpPr>
            <a:spLocks noGrp="1"/>
          </p:cNvSpPr>
          <p:nvPr>
            <p:ph type="title"/>
          </p:nvPr>
        </p:nvSpPr>
        <p:spPr>
          <a:xfrm>
            <a:off x="304800" y="100366"/>
            <a:ext cx="8534400" cy="457200"/>
          </a:xfrm>
        </p:spPr>
        <p:txBody>
          <a:bodyPr/>
          <a:lstStyle/>
          <a:p>
            <a:r>
              <a:rPr lang="en-GB" dirty="0">
                <a:latin typeface="+mn-lt"/>
              </a:rPr>
              <a:t>IA 2015 – Implications for the Captive industry</a:t>
            </a:r>
          </a:p>
        </p:txBody>
      </p:sp>
    </p:spTree>
    <p:extLst>
      <p:ext uri="{BB962C8B-B14F-4D97-AF65-F5344CB8AC3E}">
        <p14:creationId xmlns:p14="http://schemas.microsoft.com/office/powerpoint/2010/main" val="427854211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99" y="828488"/>
            <a:ext cx="8714509" cy="5570498"/>
          </a:xfrm>
        </p:spPr>
        <p:txBody>
          <a:bodyPr/>
          <a:lstStyle/>
          <a:p>
            <a:pPr>
              <a:buNone/>
            </a:pPr>
            <a:r>
              <a:rPr lang="en-GB" sz="2200" b="1" dirty="0" smtClean="0"/>
              <a:t>Insurer’s remedies</a:t>
            </a:r>
          </a:p>
          <a:p>
            <a:pPr marL="457200" indent="-457200">
              <a:buFont typeface="Arial" pitchFamily="34" charset="0"/>
              <a:buChar char="•"/>
            </a:pPr>
            <a:r>
              <a:rPr lang="en-GB" sz="2200" dirty="0"/>
              <a:t>“Deliberate or reckless breach” – insurer can avoid policy and keep </a:t>
            </a:r>
            <a:r>
              <a:rPr lang="en-GB" sz="2200" dirty="0" smtClean="0"/>
              <a:t>premium</a:t>
            </a:r>
            <a:endParaRPr lang="en-GB" sz="2200" dirty="0"/>
          </a:p>
          <a:p>
            <a:pPr marL="457200" indent="-457200">
              <a:buFont typeface="Arial" pitchFamily="34" charset="0"/>
              <a:buChar char="•"/>
            </a:pPr>
            <a:r>
              <a:rPr lang="en-GB" sz="2200" dirty="0"/>
              <a:t>All other </a:t>
            </a:r>
            <a:r>
              <a:rPr lang="en-GB" sz="2200" dirty="0" smtClean="0"/>
              <a:t>breaches:</a:t>
            </a:r>
          </a:p>
          <a:p>
            <a:pPr marL="914400" lvl="1" indent="-457200">
              <a:buFont typeface="Wingdings" panose="05000000000000000000" pitchFamily="2" charset="2"/>
              <a:buChar char="Ø"/>
            </a:pPr>
            <a:r>
              <a:rPr lang="en-GB" sz="2200" dirty="0"/>
              <a:t>If the insurer would not have written the risk – avoid and return premium.</a:t>
            </a:r>
          </a:p>
          <a:p>
            <a:pPr marL="914400" lvl="1" indent="-457200">
              <a:buFont typeface="Wingdings" panose="05000000000000000000" pitchFamily="2" charset="2"/>
              <a:buChar char="Ø"/>
            </a:pPr>
            <a:r>
              <a:rPr lang="en-GB" sz="2200" dirty="0" smtClean="0"/>
              <a:t>If the insurer would have imposed additional terms/additional limits – these are imposed from inception and/or</a:t>
            </a:r>
          </a:p>
          <a:p>
            <a:pPr marL="914400" lvl="1" indent="-457200">
              <a:buFont typeface="Wingdings" panose="05000000000000000000" pitchFamily="2" charset="2"/>
              <a:buChar char="Ø"/>
            </a:pPr>
            <a:r>
              <a:rPr lang="en-GB" sz="2200" dirty="0" smtClean="0"/>
              <a:t>If </a:t>
            </a:r>
            <a:r>
              <a:rPr lang="en-GB" sz="2200" dirty="0"/>
              <a:t>the insurer would have charged a higher premium claim is reduced pro-rata (average</a:t>
            </a:r>
            <a:r>
              <a:rPr lang="en-GB" sz="2200" dirty="0" smtClean="0"/>
              <a:t>)</a:t>
            </a:r>
            <a:endParaRPr lang="en-GB" sz="2200" dirty="0"/>
          </a:p>
          <a:p>
            <a:pPr marL="457200" indent="-457200">
              <a:buFont typeface="Arial" pitchFamily="34" charset="0"/>
              <a:buChar char="•"/>
            </a:pPr>
            <a:r>
              <a:rPr lang="en-GB" sz="2200" dirty="0"/>
              <a:t>NB. No “innocent non-disclosure</a:t>
            </a:r>
            <a:r>
              <a:rPr lang="en-GB" sz="2200" dirty="0" smtClean="0"/>
              <a:t>”.</a:t>
            </a:r>
            <a:endParaRPr lang="en-GB" sz="2200" dirty="0"/>
          </a:p>
        </p:txBody>
      </p:sp>
      <p:sp>
        <p:nvSpPr>
          <p:cNvPr id="5" name="Title 1"/>
          <p:cNvSpPr>
            <a:spLocks noGrp="1"/>
          </p:cNvSpPr>
          <p:nvPr>
            <p:ph type="title"/>
          </p:nvPr>
        </p:nvSpPr>
        <p:spPr>
          <a:xfrm>
            <a:off x="304800" y="100366"/>
            <a:ext cx="8534400" cy="457200"/>
          </a:xfrm>
        </p:spPr>
        <p:txBody>
          <a:bodyPr/>
          <a:lstStyle/>
          <a:p>
            <a:r>
              <a:rPr lang="en-GB" dirty="0">
                <a:latin typeface="+mn-lt"/>
              </a:rPr>
              <a:t>IA 2015 – Implications for the Captive industry</a:t>
            </a:r>
          </a:p>
        </p:txBody>
      </p:sp>
    </p:spTree>
    <p:extLst>
      <p:ext uri="{BB962C8B-B14F-4D97-AF65-F5344CB8AC3E}">
        <p14:creationId xmlns:p14="http://schemas.microsoft.com/office/powerpoint/2010/main" val="35787994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99" y="828488"/>
            <a:ext cx="8714509" cy="5570498"/>
          </a:xfrm>
        </p:spPr>
        <p:txBody>
          <a:bodyPr/>
          <a:lstStyle/>
          <a:p>
            <a:pPr>
              <a:buNone/>
            </a:pPr>
            <a:r>
              <a:rPr lang="en-GB" sz="2200" b="1" dirty="0" smtClean="0"/>
              <a:t>Warranties &amp; similar terms</a:t>
            </a:r>
          </a:p>
          <a:p>
            <a:r>
              <a:rPr lang="en-GB" sz="2200" dirty="0"/>
              <a:t>Basis clauses abolished – cannot contract </a:t>
            </a:r>
            <a:r>
              <a:rPr lang="en-GB" sz="2200" dirty="0" smtClean="0"/>
              <a:t>out</a:t>
            </a:r>
            <a:endParaRPr lang="en-GB" sz="2200" dirty="0"/>
          </a:p>
          <a:p>
            <a:r>
              <a:rPr lang="en-GB" sz="2200" dirty="0"/>
              <a:t>Warranty becomes </a:t>
            </a:r>
            <a:r>
              <a:rPr lang="en-GB" sz="2200" dirty="0" err="1"/>
              <a:t>suspensive</a:t>
            </a:r>
            <a:r>
              <a:rPr lang="en-GB" sz="2200" dirty="0"/>
              <a:t> condition – cover is suspended but breach can be remedied and cover </a:t>
            </a:r>
            <a:r>
              <a:rPr lang="en-GB" sz="2200" dirty="0" smtClean="0"/>
              <a:t>restored</a:t>
            </a:r>
            <a:endParaRPr lang="en-GB" sz="2200" dirty="0"/>
          </a:p>
          <a:p>
            <a:r>
              <a:rPr lang="en-GB" sz="2200" dirty="0"/>
              <a:t>Insurer cannot rely on warranty or other risk mitigation term if insured shows non-compliance “would not have increased the risk of the loss which actually occurred in the circumstances in which it occurred</a:t>
            </a:r>
            <a:r>
              <a:rPr lang="en-GB" sz="2200" dirty="0" smtClean="0"/>
              <a:t>”</a:t>
            </a:r>
            <a:endParaRPr lang="en-GB" sz="2200" dirty="0"/>
          </a:p>
          <a:p>
            <a:r>
              <a:rPr lang="en-GB" sz="2200" dirty="0"/>
              <a:t>Does not apply to a term which defines risk as a </a:t>
            </a:r>
            <a:r>
              <a:rPr lang="en-GB" sz="2200" dirty="0" smtClean="0"/>
              <a:t>whole.</a:t>
            </a:r>
            <a:endParaRPr lang="en-GB" sz="2200" dirty="0"/>
          </a:p>
        </p:txBody>
      </p:sp>
      <p:sp>
        <p:nvSpPr>
          <p:cNvPr id="5" name="Title 1"/>
          <p:cNvSpPr>
            <a:spLocks noGrp="1"/>
          </p:cNvSpPr>
          <p:nvPr>
            <p:ph type="title"/>
          </p:nvPr>
        </p:nvSpPr>
        <p:spPr>
          <a:xfrm>
            <a:off x="304800" y="100366"/>
            <a:ext cx="8534400" cy="457200"/>
          </a:xfrm>
        </p:spPr>
        <p:txBody>
          <a:bodyPr/>
          <a:lstStyle/>
          <a:p>
            <a:r>
              <a:rPr lang="en-GB" dirty="0">
                <a:latin typeface="+mn-lt"/>
              </a:rPr>
              <a:t>IA 2015 – Implications for the Captive industry</a:t>
            </a:r>
          </a:p>
        </p:txBody>
      </p:sp>
    </p:spTree>
    <p:extLst>
      <p:ext uri="{BB962C8B-B14F-4D97-AF65-F5344CB8AC3E}">
        <p14:creationId xmlns:p14="http://schemas.microsoft.com/office/powerpoint/2010/main" val="70640462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99" y="828488"/>
            <a:ext cx="8714509" cy="5570498"/>
          </a:xfrm>
        </p:spPr>
        <p:txBody>
          <a:bodyPr/>
          <a:lstStyle/>
          <a:p>
            <a:pPr>
              <a:buNone/>
            </a:pPr>
            <a:r>
              <a:rPr lang="en-GB" sz="2200" b="1" dirty="0" smtClean="0"/>
              <a:t>Contracting out</a:t>
            </a:r>
          </a:p>
          <a:p>
            <a:pPr marL="342900" indent="-342900">
              <a:buFont typeface="Arial" pitchFamily="34" charset="0"/>
              <a:buChar char="•"/>
            </a:pPr>
            <a:r>
              <a:rPr lang="en-GB" sz="2200" dirty="0" smtClean="0"/>
              <a:t>Cannot contract out of basis clause provision or if policyholder is consumer (warranties/fraud) unless favourable to consumer</a:t>
            </a:r>
          </a:p>
          <a:p>
            <a:pPr marL="342900" indent="-342900">
              <a:buFont typeface="Arial" pitchFamily="34" charset="0"/>
              <a:buChar char="•"/>
            </a:pPr>
            <a:r>
              <a:rPr lang="en-GB" sz="2200" dirty="0" smtClean="0"/>
              <a:t>If a term places a business policyholder in a worse position then insurers must:</a:t>
            </a:r>
          </a:p>
          <a:p>
            <a:pPr marL="800100" lvl="1" indent="-342900">
              <a:buFont typeface="Wingdings" panose="05000000000000000000" pitchFamily="2" charset="2"/>
              <a:buChar char="Ø"/>
            </a:pPr>
            <a:r>
              <a:rPr lang="en-GB" sz="2200" dirty="0" smtClean="0"/>
              <a:t>Take sufficient steps to bring term to policyholder’s attention; and </a:t>
            </a:r>
          </a:p>
          <a:p>
            <a:pPr marL="800100" lvl="1" indent="-342900">
              <a:buFont typeface="Wingdings" panose="05000000000000000000" pitchFamily="2" charset="2"/>
              <a:buChar char="Ø"/>
            </a:pPr>
            <a:r>
              <a:rPr lang="en-GB" sz="2200" dirty="0" smtClean="0"/>
              <a:t>Ensure term is clear and unambiguous</a:t>
            </a:r>
          </a:p>
          <a:p>
            <a:pPr marL="342900" indent="-342900">
              <a:buFont typeface="Arial" pitchFamily="34" charset="0"/>
              <a:buChar char="•"/>
            </a:pPr>
            <a:r>
              <a:rPr lang="en-GB" sz="2200" dirty="0" smtClean="0"/>
              <a:t>Flexible test.  More required for SME/direct sales than for </a:t>
            </a:r>
            <a:r>
              <a:rPr lang="en-GB" sz="2200" dirty="0" err="1" smtClean="0"/>
              <a:t>broked</a:t>
            </a:r>
            <a:r>
              <a:rPr lang="en-GB" sz="2200" dirty="0" smtClean="0"/>
              <a:t> or sophisticated market.</a:t>
            </a:r>
            <a:endParaRPr lang="en-GB" sz="2200" dirty="0"/>
          </a:p>
        </p:txBody>
      </p:sp>
      <p:sp>
        <p:nvSpPr>
          <p:cNvPr id="5" name="Title 1"/>
          <p:cNvSpPr>
            <a:spLocks noGrp="1"/>
          </p:cNvSpPr>
          <p:nvPr>
            <p:ph type="title"/>
          </p:nvPr>
        </p:nvSpPr>
        <p:spPr>
          <a:xfrm>
            <a:off x="304800" y="100366"/>
            <a:ext cx="8534400" cy="457200"/>
          </a:xfrm>
        </p:spPr>
        <p:txBody>
          <a:bodyPr/>
          <a:lstStyle/>
          <a:p>
            <a:r>
              <a:rPr lang="en-GB" dirty="0">
                <a:latin typeface="+mn-lt"/>
              </a:rPr>
              <a:t>IA 2015 – Implications for the Captive industry</a:t>
            </a:r>
          </a:p>
        </p:txBody>
      </p:sp>
    </p:spTree>
    <p:extLst>
      <p:ext uri="{BB962C8B-B14F-4D97-AF65-F5344CB8AC3E}">
        <p14:creationId xmlns:p14="http://schemas.microsoft.com/office/powerpoint/2010/main" val="236818759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3614568" y="2411623"/>
            <a:ext cx="5199232" cy="3697077"/>
          </a:xfrm>
          <a:prstGeom prst="rect">
            <a:avLst/>
          </a:prstGeom>
          <a:solidFill>
            <a:schemeClr val="accent2">
              <a:lumMod val="40000"/>
              <a:lumOff val="60000"/>
              <a:alpha val="29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pPr>
            <a:endParaRPr kumimoji="0" lang="en-GB" sz="1000" b="1" i="0" u="none" strike="noStrike" cap="none" normalizeH="0" baseline="0" dirty="0" smtClean="0">
              <a:ln>
                <a:noFill/>
              </a:ln>
              <a:solidFill>
                <a:schemeClr val="tx1"/>
              </a:solidFill>
              <a:effectLst/>
              <a:latin typeface="Helvetica" pitchFamily="34" charset="0"/>
            </a:endParaRPr>
          </a:p>
        </p:txBody>
      </p:sp>
      <p:sp>
        <p:nvSpPr>
          <p:cNvPr id="3" name="Content Placeholder 2"/>
          <p:cNvSpPr>
            <a:spLocks noGrp="1"/>
          </p:cNvSpPr>
          <p:nvPr>
            <p:ph idx="1"/>
          </p:nvPr>
        </p:nvSpPr>
        <p:spPr>
          <a:xfrm>
            <a:off x="258184" y="762624"/>
            <a:ext cx="8735209" cy="5828713"/>
          </a:xfrm>
          <a:noFill/>
        </p:spPr>
        <p:txBody>
          <a:bodyPr/>
          <a:lstStyle/>
          <a:p>
            <a:pPr>
              <a:buNone/>
            </a:pPr>
            <a:r>
              <a:rPr lang="en-GB" b="1" dirty="0" smtClean="0"/>
              <a:t>Insurance Act 2015 – Implementation Challenges</a:t>
            </a:r>
            <a:endParaRPr lang="en-GB" b="1" dirty="0">
              <a:solidFill>
                <a:srgbClr val="FF0000"/>
              </a:solidFill>
            </a:endParaRPr>
          </a:p>
          <a:p>
            <a:pPr>
              <a:spcBef>
                <a:spcPts val="2400"/>
              </a:spcBef>
            </a:pPr>
            <a:r>
              <a:rPr lang="en-GB" sz="2300" dirty="0" smtClean="0"/>
              <a:t>BIBA/</a:t>
            </a:r>
            <a:r>
              <a:rPr lang="en-GB" sz="2300" dirty="0" err="1" smtClean="0"/>
              <a:t>Mactavish</a:t>
            </a:r>
            <a:r>
              <a:rPr lang="en-GB" sz="2300" dirty="0" smtClean="0"/>
              <a:t> Guide: Part One (Introduction)</a:t>
            </a:r>
          </a:p>
          <a:p>
            <a:pPr>
              <a:spcBef>
                <a:spcPts val="600"/>
              </a:spcBef>
            </a:pPr>
            <a:r>
              <a:rPr lang="en-GB" sz="2300" dirty="0" smtClean="0"/>
              <a:t>Critical summary of what the Act </a:t>
            </a:r>
            <a:r>
              <a:rPr lang="en-GB" sz="2300" b="1" u="sng" dirty="0" smtClean="0"/>
              <a:t>does</a:t>
            </a:r>
          </a:p>
          <a:p>
            <a:pPr>
              <a:buNone/>
            </a:pPr>
            <a:endParaRPr lang="en-GB" b="1" dirty="0" smtClean="0"/>
          </a:p>
        </p:txBody>
      </p:sp>
      <p:sp>
        <p:nvSpPr>
          <p:cNvPr id="6" name="Title 1"/>
          <p:cNvSpPr>
            <a:spLocks noGrp="1"/>
          </p:cNvSpPr>
          <p:nvPr>
            <p:ph type="title"/>
          </p:nvPr>
        </p:nvSpPr>
        <p:spPr>
          <a:xfrm>
            <a:off x="129092" y="100366"/>
            <a:ext cx="8907328" cy="457200"/>
          </a:xfrm>
          <a:noFill/>
          <a:ln w="9525">
            <a:noFill/>
            <a:miter lim="800000"/>
            <a:headEnd/>
            <a:tailEnd/>
          </a:ln>
        </p:spPr>
        <p:txBody>
          <a:bodyPr vert="horz" wrap="square" lIns="0" tIns="0" rIns="0" bIns="0" numCol="1" anchor="t" anchorCtr="0" compatLnSpc="1">
            <a:prstTxWarp prst="textNoShape">
              <a:avLst/>
            </a:prstTxWarp>
          </a:bodyPr>
          <a:lstStyle/>
          <a:p>
            <a:r>
              <a:rPr lang="en-GB" dirty="0" smtClean="0">
                <a:latin typeface="+mn-lt"/>
              </a:rPr>
              <a:t>IA 2015 – Implications for the Captive industry</a:t>
            </a:r>
            <a:endParaRPr lang="en-GB" dirty="0">
              <a:latin typeface="+mn-lt"/>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854" y="2579218"/>
            <a:ext cx="2395090" cy="3385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bwMode="auto">
          <a:xfrm flipV="1">
            <a:off x="2929281" y="2448973"/>
            <a:ext cx="703141" cy="141014"/>
          </a:xfrm>
          <a:prstGeom prst="line">
            <a:avLst/>
          </a:prstGeom>
          <a:noFill/>
          <a:ln w="19050">
            <a:solidFill>
              <a:schemeClr val="accent2"/>
            </a:solidFill>
            <a:prstDash val="dash"/>
            <a:miter lim="800000"/>
            <a:headEnd/>
            <a:tailEnd/>
          </a:ln>
        </p:spPr>
      </p:cxnSp>
      <p:cxnSp>
        <p:nvCxnSpPr>
          <p:cNvPr id="11" name="Straight Connector 10"/>
          <p:cNvCxnSpPr/>
          <p:nvPr/>
        </p:nvCxnSpPr>
        <p:spPr bwMode="auto">
          <a:xfrm>
            <a:off x="2918523" y="5964759"/>
            <a:ext cx="713899" cy="60732"/>
          </a:xfrm>
          <a:prstGeom prst="line">
            <a:avLst/>
          </a:prstGeom>
          <a:noFill/>
          <a:ln w="19050">
            <a:solidFill>
              <a:schemeClr val="accent2"/>
            </a:solidFill>
            <a:prstDash val="dash"/>
            <a:miter lim="800000"/>
            <a:headEnd/>
            <a:tailEnd/>
          </a:ln>
        </p:spPr>
      </p:cxnSp>
      <p:sp>
        <p:nvSpPr>
          <p:cNvPr id="13" name="Content Placeholder 2"/>
          <p:cNvSpPr txBox="1">
            <a:spLocks/>
          </p:cNvSpPr>
          <p:nvPr/>
        </p:nvSpPr>
        <p:spPr bwMode="auto">
          <a:xfrm>
            <a:off x="410584" y="2448973"/>
            <a:ext cx="8735209" cy="42947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84163" indent="-284163" algn="l" rtl="0" eaLnBrk="0" fontAlgn="base" hangingPunct="0">
              <a:spcBef>
                <a:spcPct val="50000"/>
              </a:spcBef>
              <a:spcAft>
                <a:spcPct val="0"/>
              </a:spcAft>
              <a:buClr>
                <a:schemeClr val="folHlink"/>
              </a:buClr>
              <a:buChar char="•"/>
              <a:defRPr sz="2400">
                <a:solidFill>
                  <a:schemeClr val="tx1"/>
                </a:solidFill>
                <a:latin typeface="+mn-lt"/>
                <a:ea typeface="+mn-ea"/>
                <a:cs typeface="+mn-cs"/>
              </a:defRPr>
            </a:lvl1pPr>
            <a:lvl2pPr marL="854075" indent="-279400" algn="l" rtl="0" eaLnBrk="0" fontAlgn="base" hangingPunct="0">
              <a:spcBef>
                <a:spcPct val="50000"/>
              </a:spcBef>
              <a:spcAft>
                <a:spcPct val="0"/>
              </a:spcAft>
              <a:buClr>
                <a:schemeClr val="folHlink"/>
              </a:buClr>
              <a:buChar char="•"/>
              <a:defRPr>
                <a:solidFill>
                  <a:schemeClr val="tx1"/>
                </a:solidFill>
                <a:latin typeface="+mn-lt"/>
              </a:defRPr>
            </a:lvl2pPr>
            <a:lvl3pPr marL="1336675" indent="-193675" algn="l" rtl="0" eaLnBrk="0" fontAlgn="base" hangingPunct="0">
              <a:spcBef>
                <a:spcPct val="50000"/>
              </a:spcBef>
              <a:spcAft>
                <a:spcPct val="0"/>
              </a:spcAft>
              <a:buClr>
                <a:schemeClr val="folHlink"/>
              </a:buClr>
              <a:buChar char="•"/>
              <a:defRPr sz="1400">
                <a:solidFill>
                  <a:schemeClr val="tx1"/>
                </a:solidFill>
                <a:latin typeface="+mn-lt"/>
              </a:defRPr>
            </a:lvl3pPr>
            <a:lvl4pPr marL="1806575" indent="-206375" algn="l" rtl="0" eaLnBrk="0" fontAlgn="base" hangingPunct="0">
              <a:spcBef>
                <a:spcPct val="50000"/>
              </a:spcBef>
              <a:spcAft>
                <a:spcPct val="0"/>
              </a:spcAft>
              <a:buClr>
                <a:schemeClr val="folHlink"/>
              </a:buClr>
              <a:buChar char="•"/>
              <a:defRPr sz="1400">
                <a:solidFill>
                  <a:schemeClr val="tx1"/>
                </a:solidFill>
                <a:latin typeface="+mn-lt"/>
              </a:defRPr>
            </a:lvl4pPr>
            <a:lvl5pPr marL="2289175" indent="-231775" algn="l" rtl="0" eaLnBrk="0" fontAlgn="base" hangingPunct="0">
              <a:spcBef>
                <a:spcPct val="50000"/>
              </a:spcBef>
              <a:spcAft>
                <a:spcPct val="0"/>
              </a:spcAft>
              <a:buClr>
                <a:schemeClr val="folHlink"/>
              </a:buClr>
              <a:buChar char="•"/>
              <a:defRPr sz="1400">
                <a:solidFill>
                  <a:schemeClr val="tx1"/>
                </a:solidFill>
                <a:latin typeface="+mn-lt"/>
              </a:defRPr>
            </a:lvl5pPr>
            <a:lvl6pPr marL="2746375" indent="-231775" algn="l" rtl="0" eaLnBrk="0" fontAlgn="base" hangingPunct="0">
              <a:spcBef>
                <a:spcPct val="50000"/>
              </a:spcBef>
              <a:spcAft>
                <a:spcPct val="0"/>
              </a:spcAft>
              <a:buClr>
                <a:schemeClr val="folHlink"/>
              </a:buClr>
              <a:buChar char="•"/>
              <a:defRPr sz="1400">
                <a:solidFill>
                  <a:schemeClr val="tx1"/>
                </a:solidFill>
                <a:latin typeface="+mn-lt"/>
              </a:defRPr>
            </a:lvl6pPr>
            <a:lvl7pPr marL="3203575" indent="-231775" algn="l" rtl="0" eaLnBrk="0" fontAlgn="base" hangingPunct="0">
              <a:spcBef>
                <a:spcPct val="50000"/>
              </a:spcBef>
              <a:spcAft>
                <a:spcPct val="0"/>
              </a:spcAft>
              <a:buClr>
                <a:schemeClr val="folHlink"/>
              </a:buClr>
              <a:buChar char="•"/>
              <a:defRPr sz="1400">
                <a:solidFill>
                  <a:schemeClr val="tx1"/>
                </a:solidFill>
                <a:latin typeface="+mn-lt"/>
              </a:defRPr>
            </a:lvl7pPr>
            <a:lvl8pPr marL="3660775" indent="-231775" algn="l" rtl="0" eaLnBrk="0" fontAlgn="base" hangingPunct="0">
              <a:spcBef>
                <a:spcPct val="50000"/>
              </a:spcBef>
              <a:spcAft>
                <a:spcPct val="0"/>
              </a:spcAft>
              <a:buClr>
                <a:schemeClr val="folHlink"/>
              </a:buClr>
              <a:buChar char="•"/>
              <a:defRPr sz="1400">
                <a:solidFill>
                  <a:schemeClr val="tx1"/>
                </a:solidFill>
                <a:latin typeface="+mn-lt"/>
              </a:defRPr>
            </a:lvl8pPr>
            <a:lvl9pPr marL="4117975" indent="-231775" algn="l" rtl="0" eaLnBrk="0" fontAlgn="base" hangingPunct="0">
              <a:spcBef>
                <a:spcPct val="50000"/>
              </a:spcBef>
              <a:spcAft>
                <a:spcPct val="0"/>
              </a:spcAft>
              <a:buClr>
                <a:schemeClr val="folHlink"/>
              </a:buClr>
              <a:buChar char="•"/>
              <a:defRPr sz="1400">
                <a:solidFill>
                  <a:schemeClr val="tx1"/>
                </a:solidFill>
                <a:latin typeface="+mn-lt"/>
              </a:defRPr>
            </a:lvl9pPr>
          </a:lstStyle>
          <a:p>
            <a:pPr marL="3384000" lvl="6" indent="0">
              <a:spcBef>
                <a:spcPts val="1800"/>
              </a:spcBef>
              <a:buFontTx/>
              <a:buNone/>
            </a:pPr>
            <a:r>
              <a:rPr lang="en-GB" sz="2000" b="1" u="sng" kern="0" dirty="0" smtClean="0"/>
              <a:t>BIBA/</a:t>
            </a:r>
            <a:r>
              <a:rPr lang="en-GB" sz="2000" b="1" u="sng" kern="0" dirty="0" err="1" smtClean="0"/>
              <a:t>Mactavish</a:t>
            </a:r>
            <a:r>
              <a:rPr lang="en-GB" sz="2000" b="1" u="sng" kern="0" dirty="0" smtClean="0"/>
              <a:t> – Introductory </a:t>
            </a:r>
            <a:r>
              <a:rPr lang="en-GB" sz="2000" u="sng" kern="0" dirty="0" smtClean="0"/>
              <a:t>G</a:t>
            </a:r>
            <a:r>
              <a:rPr lang="en-GB" sz="2000" b="1" u="sng" kern="0" dirty="0" smtClean="0"/>
              <a:t>uide:</a:t>
            </a:r>
          </a:p>
          <a:p>
            <a:pPr marL="3600000" lvl="6">
              <a:spcBef>
                <a:spcPts val="1200"/>
              </a:spcBef>
              <a:buFont typeface="Wingdings" panose="05000000000000000000" pitchFamily="2" charset="2"/>
              <a:buChar char="Ø"/>
            </a:pPr>
            <a:r>
              <a:rPr lang="en-GB" sz="2000" b="0" kern="0" dirty="0" smtClean="0"/>
              <a:t>Explaining the key changes within the Act</a:t>
            </a:r>
          </a:p>
          <a:p>
            <a:pPr marL="4140000" lvl="7" indent="-342900">
              <a:spcBef>
                <a:spcPts val="600"/>
              </a:spcBef>
              <a:buFont typeface="+mj-lt"/>
              <a:buAutoNum type="arabicPeriod"/>
            </a:pPr>
            <a:r>
              <a:rPr lang="en-GB" sz="2000" b="0" kern="0" dirty="0" smtClean="0"/>
              <a:t>Duty of Fair Presentation</a:t>
            </a:r>
          </a:p>
          <a:p>
            <a:pPr marL="4140000" lvl="7" indent="-342900">
              <a:spcBef>
                <a:spcPts val="600"/>
              </a:spcBef>
              <a:buFont typeface="+mj-lt"/>
              <a:buAutoNum type="arabicPeriod"/>
            </a:pPr>
            <a:r>
              <a:rPr lang="en-GB" sz="2000" b="0" kern="0" dirty="0" smtClean="0"/>
              <a:t>Warranties &amp; Conditions</a:t>
            </a:r>
          </a:p>
          <a:p>
            <a:pPr marL="4140000" lvl="7" indent="-342900">
              <a:spcBef>
                <a:spcPts val="600"/>
              </a:spcBef>
              <a:buFont typeface="+mj-lt"/>
              <a:buAutoNum type="arabicPeriod"/>
            </a:pPr>
            <a:r>
              <a:rPr lang="en-GB" sz="2000" b="0" kern="0" dirty="0" smtClean="0"/>
              <a:t>Fraudulent Claims</a:t>
            </a:r>
          </a:p>
          <a:p>
            <a:pPr marL="4140000" lvl="7" indent="-342900">
              <a:spcBef>
                <a:spcPts val="600"/>
              </a:spcBef>
              <a:buFont typeface="+mj-lt"/>
              <a:buAutoNum type="arabicPeriod"/>
            </a:pPr>
            <a:r>
              <a:rPr lang="en-GB" sz="2000" b="0" kern="0" dirty="0" smtClean="0"/>
              <a:t>Contracting Out</a:t>
            </a:r>
          </a:p>
          <a:p>
            <a:pPr marL="3600000" lvl="6">
              <a:spcBef>
                <a:spcPts val="900"/>
              </a:spcBef>
              <a:buFont typeface="Wingdings" panose="05000000000000000000" pitchFamily="2" charset="2"/>
              <a:buChar char="Ø"/>
            </a:pPr>
            <a:r>
              <a:rPr lang="en-GB" sz="2000" b="0" kern="0" dirty="0" smtClean="0"/>
              <a:t>What insureds need to consider</a:t>
            </a:r>
          </a:p>
          <a:p>
            <a:pPr marL="3600000" lvl="6">
              <a:spcBef>
                <a:spcPts val="900"/>
              </a:spcBef>
              <a:buFont typeface="Wingdings" panose="05000000000000000000" pitchFamily="2" charset="2"/>
              <a:buChar char="Ø"/>
            </a:pPr>
            <a:r>
              <a:rPr lang="en-GB" sz="2000" b="0" kern="0" dirty="0" smtClean="0"/>
              <a:t>Support brokers should seek from insurers</a:t>
            </a:r>
          </a:p>
          <a:p>
            <a:pPr marL="3600000" lvl="6">
              <a:spcBef>
                <a:spcPts val="900"/>
              </a:spcBef>
              <a:buFont typeface="Wingdings" panose="05000000000000000000" pitchFamily="2" charset="2"/>
              <a:buChar char="Ø"/>
            </a:pPr>
            <a:r>
              <a:rPr lang="en-GB" sz="2000" b="0" kern="0" dirty="0" smtClean="0"/>
              <a:t>Broker toolkit</a:t>
            </a:r>
          </a:p>
        </p:txBody>
      </p:sp>
    </p:spTree>
    <p:extLst>
      <p:ext uri="{BB962C8B-B14F-4D97-AF65-F5344CB8AC3E}">
        <p14:creationId xmlns:p14="http://schemas.microsoft.com/office/powerpoint/2010/main" val="824983395"/>
      </p:ext>
    </p:extLst>
  </p:cSld>
  <p:clrMapOvr>
    <a:masterClrMapping/>
  </p:clrMapOvr>
  <p:transition>
    <p:fade/>
  </p:transition>
  <p:timing>
    <p:tnLst>
      <p:par>
        <p:cTn id="1" dur="indefinite" restart="never" nodeType="tmRoot"/>
      </p:par>
    </p:tnLst>
    <p:bldLst>
      <p:bldP spid="3" grpId="0" build="p" autoUpdateAnimBg="0" advAuto="0">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1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 lvl="3">
            <p:tnLst>
              <p:par>
                <p:cTn presetID="10" presetClass="entr" presetSubtype="0" fill="hold" nodeType="withEffect">
                  <p:stCondLst>
                    <p:cond delay="2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 lvl="4">
            <p:tnLst>
              <p:par>
                <p:cTn presetID="10" presetClass="entr" presetSubtype="0"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fade">
                      <p:cBhvr>
                        <p:cTn dur="700"/>
                        <p:tgtEl>
                          <p:spTgt spid="3"/>
                        </p:tgtEl>
                      </p:cBhvr>
                    </p:animEffect>
                  </p:childTnLst>
                </p:cTn>
              </p:par>
            </p:tnLst>
          </p:tmpl>
          <p:tmpl lvl="5">
            <p:tnLst>
              <p:par>
                <p:cTn presetID="10" presetClass="entr" presetSubtype="0" fill="hold" nodeType="withEffect">
                  <p:stCondLst>
                    <p:cond delay="400"/>
                  </p:stCondLst>
                  <p:childTnLst>
                    <p:set>
                      <p:cBhvr>
                        <p:cTn dur="1" fill="hold">
                          <p:stCondLst>
                            <p:cond delay="0"/>
                          </p:stCondLst>
                        </p:cTn>
                        <p:tgtEl>
                          <p:spTgt spid="3"/>
                        </p:tgtEl>
                        <p:attrNameLst>
                          <p:attrName>style.visibility</p:attrName>
                        </p:attrNameLst>
                      </p:cBhvr>
                      <p:to>
                        <p:strVal val="visible"/>
                      </p:to>
                    </p:set>
                    <p:animEffect transition="in" filter="fade">
                      <p:cBhvr>
                        <p:cTn dur="600"/>
                        <p:tgtEl>
                          <p:spTgt spid="3"/>
                        </p:tgtEl>
                      </p:cBhvr>
                    </p:animEffect>
                  </p:childTnLst>
                </p:cTn>
              </p:par>
            </p:tnLst>
          </p:tmpl>
        </p:tmplLst>
      </p:bldP>
      <p:bldP spid="6" grpId="0" autoUpdateAnimBg="0"/>
      <p:bldP spid="13" grpId="0" build="p" autoUpdateAnimBg="0" advAuto="0">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2">
            <p:tnLst>
              <p:par>
                <p:cTn presetID="10" presetClass="entr" presetSubtype="0" fill="hold" nodeType="withEffect">
                  <p:stCondLst>
                    <p:cond delay="100"/>
                  </p:stCondLst>
                  <p:childTnLst>
                    <p:set>
                      <p:cBhvr>
                        <p:cTn dur="1" fill="hold">
                          <p:stCondLst>
                            <p:cond delay="0"/>
                          </p:stCondLst>
                        </p:cTn>
                        <p:tgtEl>
                          <p:spTgt spid="13"/>
                        </p:tgtEl>
                        <p:attrNameLst>
                          <p:attrName>style.visibility</p:attrName>
                        </p:attrNameLst>
                      </p:cBhvr>
                      <p:to>
                        <p:strVal val="visible"/>
                      </p:to>
                    </p:set>
                    <p:animEffect transition="in" filter="fade">
                      <p:cBhvr>
                        <p:cTn dur="600"/>
                        <p:tgtEl>
                          <p:spTgt spid="13"/>
                        </p:tgtEl>
                      </p:cBhvr>
                    </p:animEffect>
                  </p:childTnLst>
                </p:cTn>
              </p:par>
            </p:tnLst>
          </p:tmpl>
          <p:tmpl lvl="3">
            <p:tnLst>
              <p:par>
                <p:cTn presetID="10" presetClass="entr" presetSubtype="0" fill="hold" nodeType="withEffect">
                  <p:stCondLst>
                    <p:cond delay="200"/>
                  </p:stCondLst>
                  <p:childTnLst>
                    <p:set>
                      <p:cBhvr>
                        <p:cTn dur="1" fill="hold">
                          <p:stCondLst>
                            <p:cond delay="0"/>
                          </p:stCondLst>
                        </p:cTn>
                        <p:tgtEl>
                          <p:spTgt spid="13"/>
                        </p:tgtEl>
                        <p:attrNameLst>
                          <p:attrName>style.visibility</p:attrName>
                        </p:attrNameLst>
                      </p:cBhvr>
                      <p:to>
                        <p:strVal val="visible"/>
                      </p:to>
                    </p:set>
                    <p:animEffect transition="in" filter="fade">
                      <p:cBhvr>
                        <p:cTn dur="600"/>
                        <p:tgtEl>
                          <p:spTgt spid="13"/>
                        </p:tgtEl>
                      </p:cBhvr>
                    </p:animEffect>
                  </p:childTnLst>
                </p:cTn>
              </p:par>
            </p:tnLst>
          </p:tmpl>
          <p:tmpl lvl="4">
            <p:tnLst>
              <p:par>
                <p:cTn presetID="10" presetClass="entr" presetSubtype="0" fill="hold" nodeType="withEffect">
                  <p:stCondLst>
                    <p:cond delay="300"/>
                  </p:stCondLst>
                  <p:childTnLst>
                    <p:set>
                      <p:cBhvr>
                        <p:cTn dur="1" fill="hold">
                          <p:stCondLst>
                            <p:cond delay="0"/>
                          </p:stCondLst>
                        </p:cTn>
                        <p:tgtEl>
                          <p:spTgt spid="13"/>
                        </p:tgtEl>
                        <p:attrNameLst>
                          <p:attrName>style.visibility</p:attrName>
                        </p:attrNameLst>
                      </p:cBhvr>
                      <p:to>
                        <p:strVal val="visible"/>
                      </p:to>
                    </p:set>
                    <p:animEffect transition="in" filter="fade">
                      <p:cBhvr>
                        <p:cTn dur="700"/>
                        <p:tgtEl>
                          <p:spTgt spid="13"/>
                        </p:tgtEl>
                      </p:cBhvr>
                    </p:animEffect>
                  </p:childTnLst>
                </p:cTn>
              </p:par>
            </p:tnLst>
          </p:tmpl>
          <p:tmpl lvl="5">
            <p:tnLst>
              <p:par>
                <p:cTn presetID="10" presetClass="entr" presetSubtype="0" fill="hold" nodeType="withEffect">
                  <p:stCondLst>
                    <p:cond delay="400"/>
                  </p:stCondLst>
                  <p:childTnLst>
                    <p:set>
                      <p:cBhvr>
                        <p:cTn dur="1" fill="hold">
                          <p:stCondLst>
                            <p:cond delay="0"/>
                          </p:stCondLst>
                        </p:cTn>
                        <p:tgtEl>
                          <p:spTgt spid="13"/>
                        </p:tgtEl>
                        <p:attrNameLst>
                          <p:attrName>style.visibility</p:attrName>
                        </p:attrNameLst>
                      </p:cBhvr>
                      <p:to>
                        <p:strVal val="visible"/>
                      </p:to>
                    </p:set>
                    <p:animEffect transition="in" filter="fade">
                      <p:cBhvr>
                        <p:cTn dur="600"/>
                        <p:tgtEl>
                          <p:spTgt spid="13"/>
                        </p:tgtEl>
                      </p:cBhvr>
                    </p:animEffect>
                  </p:childTnLst>
                </p:cTn>
              </p:par>
            </p:tnLst>
          </p:tmpl>
        </p:tmplLst>
      </p:bldP>
    </p:bldLst>
  </p:timing>
</p:sld>
</file>

<file path=ppt/theme/theme1.xml><?xml version="1.0" encoding="utf-8"?>
<a:theme xmlns:a="http://schemas.openxmlformats.org/drawingml/2006/main" name="New Mactavish">
  <a:themeElements>
    <a:clrScheme name="">
      <a:dk1>
        <a:srgbClr val="000000"/>
      </a:dk1>
      <a:lt1>
        <a:srgbClr val="FFFFFF"/>
      </a:lt1>
      <a:dk2>
        <a:srgbClr val="FFFFFF"/>
      </a:dk2>
      <a:lt2>
        <a:srgbClr val="808080"/>
      </a:lt2>
      <a:accent1>
        <a:srgbClr val="003366"/>
      </a:accent1>
      <a:accent2>
        <a:srgbClr val="3366CC"/>
      </a:accent2>
      <a:accent3>
        <a:srgbClr val="FFFFFF"/>
      </a:accent3>
      <a:accent4>
        <a:srgbClr val="000000"/>
      </a:accent4>
      <a:accent5>
        <a:srgbClr val="AAADB8"/>
      </a:accent5>
      <a:accent6>
        <a:srgbClr val="2D5CB9"/>
      </a:accent6>
      <a:hlink>
        <a:srgbClr val="FFFFFF"/>
      </a:hlink>
      <a:folHlink>
        <a:srgbClr val="F00000"/>
      </a:folHlink>
    </a:clrScheme>
    <a:fontScheme name="New Mactavish">
      <a:majorFont>
        <a:latin typeface="HelveticaNeu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tab pos="1257300" algn="l"/>
            <a:tab pos="2173288" algn="l"/>
          </a:tabLst>
          <a:defRPr kumimoji="0" lang="en-GB" sz="1000" b="1" i="0" u="none" strike="noStrike" cap="none" normalizeH="0" baseline="0" smtClean="0">
            <a:ln>
              <a:noFill/>
            </a:ln>
            <a:solidFill>
              <a:schemeClr val="tx1"/>
            </a:solidFill>
            <a:effectLst/>
            <a:latin typeface="Helvetica" pitchFamily="34" charset="0"/>
          </a:defRPr>
        </a:defPPr>
      </a:lstStyle>
    </a:spDef>
    <a:lnDef>
      <a:spPr bwMode="auto">
        <a:noFill/>
        <a:ln w="9525">
          <a:solidFill>
            <a:schemeClr val="tx1"/>
          </a:solidFill>
          <a:miter lim="800000"/>
          <a:headEnd/>
          <a:tailEnd/>
        </a:ln>
      </a:spPr>
      <a:bodyPr/>
      <a:lstStyle/>
    </a:lnDef>
  </a:objectDefaults>
  <a:extraClrSchemeLst>
    <a:extraClrScheme>
      <a:clrScheme name="New Mactavis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w Mactavis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ew Mactavis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ew Mactavis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w Mactavis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ew Mactavis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w Mactavis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ew Mactavish 8">
        <a:dk1>
          <a:srgbClr val="808080"/>
        </a:dk1>
        <a:lt1>
          <a:srgbClr val="FFFFFF"/>
        </a:lt1>
        <a:dk2>
          <a:srgbClr val="000000"/>
        </a:dk2>
        <a:lt2>
          <a:srgbClr val="000000"/>
        </a:lt2>
        <a:accent1>
          <a:srgbClr val="CC0000"/>
        </a:accent1>
        <a:accent2>
          <a:srgbClr val="800000"/>
        </a:accent2>
        <a:accent3>
          <a:srgbClr val="AAAAAA"/>
        </a:accent3>
        <a:accent4>
          <a:srgbClr val="DADADA"/>
        </a:accent4>
        <a:accent5>
          <a:srgbClr val="E2AAAA"/>
        </a:accent5>
        <a:accent6>
          <a:srgbClr val="730000"/>
        </a:accent6>
        <a:hlink>
          <a:srgbClr val="FF33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C:\My Documents\New Mactavish.pot</Template>
  <TotalTime>1</TotalTime>
  <Words>2865</Words>
  <Application>Microsoft Office PowerPoint</Application>
  <PresentationFormat>On-screen Show (4:3)</PresentationFormat>
  <Paragraphs>287</Paragraphs>
  <Slides>31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Wingdings</vt:lpstr>
      <vt:lpstr>HelveticaNeue</vt:lpstr>
      <vt:lpstr>Helvetica</vt:lpstr>
      <vt:lpstr>New Mactavish</vt:lpstr>
      <vt:lpstr>GIIA Masterclass - Insurance Act 2015  Challenges &amp; Implications for the Captive Industry Raising Standards in the Captive arena   Bruce Hepburn, CEO Malcolm Cutts-Watson, Senior Advisor David Hertzell, Senior Advisor &amp; former Law Commissioner  Guernsey, 18th May 2016</vt:lpstr>
      <vt:lpstr>IA 2015 – Implications for the Captive industry</vt:lpstr>
      <vt:lpstr>IA 2015 – Implications for the Captive industry</vt:lpstr>
      <vt:lpstr>IA 2015 – Implications for the Captive industry</vt:lpstr>
      <vt:lpstr>IA 2015 – Implications for the Captive industry</vt:lpstr>
      <vt:lpstr>IA 2015 – Implications for the Captive industry</vt:lpstr>
      <vt:lpstr>IA 2015 – Implications for the Captive industry</vt:lpstr>
      <vt:lpstr>IA 2015 – Implications for the Captive industry</vt:lpstr>
      <vt:lpstr>IA 2015 – Implications for the Captive industry</vt:lpstr>
      <vt:lpstr>IA 2015 – Implications for the Captive industry</vt:lpstr>
      <vt:lpstr>IA 2015 – Implications for the Captive industry</vt:lpstr>
      <vt:lpstr>IA 2015 – Implications for the Captive industry</vt:lpstr>
      <vt:lpstr>IA 2015 – Implications for the Captive industry</vt:lpstr>
      <vt:lpstr>The Duty of Fair Presentation</vt:lpstr>
      <vt:lpstr>Key Point 1 – Senior Management</vt:lpstr>
      <vt:lpstr>Key Point 2 – Controlling Mind or Will</vt:lpstr>
      <vt:lpstr>Key Point 3 – Reasonable Search &amp; 3rd Parties</vt:lpstr>
      <vt:lpstr>Key Point 4 – Beneficiaries of Policies</vt:lpstr>
      <vt:lpstr>Key Point 5 – Terms Tending to Reduce Risk</vt:lpstr>
      <vt:lpstr>Key Point 6 – Post Loss Conditions Precedent</vt:lpstr>
      <vt:lpstr>Key Point 7 – Contracting Out</vt:lpstr>
      <vt:lpstr>Key Point 8 – Contracting Out Example</vt:lpstr>
      <vt:lpstr>Key Point 9 – Disclose Breaches of Conditions</vt:lpstr>
      <vt:lpstr>Key Point 10 – Data Dumping</vt:lpstr>
      <vt:lpstr>Key Point 11 – Enterprise Act 2016</vt:lpstr>
      <vt:lpstr>Key Point 13 – Enterprise Act 2016</vt:lpstr>
      <vt:lpstr>Key Point 13 – Enterprise Act 2016</vt:lpstr>
      <vt:lpstr>IA 2015 – Implications for the Captive industry</vt:lpstr>
      <vt:lpstr>IA 2015 – Implications for the Captive industry</vt:lpstr>
      <vt:lpstr>IA 2015 – Implications for the Captive industry</vt:lpstr>
      <vt:lpstr>IA 2015 – Implications for the Captive industry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GIIA Masterclass - Insurance Act 2015  Challenges &amp; Implications for the Captive Industry Raising Standards in the Captive arena   Bruce Hepburn, CEO Malcolm Cutts-Watson, Senior Advisor David Hertzell, Senior Advisor &amp; former Law Commissioner  Guernsey, 18th May 2016</dc:title>
  <dc:creator>CAllen</dc:creator>
  <cp:lastModifiedBy>CAllen</cp:lastModifiedBy>
  <cp:revision>2</cp:revision>
  <dcterms:created xsi:type="dcterms:W3CDTF">2016-05-23T09:54:00Z</dcterms:created>
  <dcterms:modified xsi:type="dcterms:W3CDTF">2016-05-23T16:21:16Z</dcterms:modified>
</cp:coreProperties>
</file>